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98" r:id="rId4"/>
    <p:sldMasterId id="2147485212" r:id="rId5"/>
  </p:sldMasterIdLst>
  <p:notesMasterIdLst>
    <p:notesMasterId r:id="rId20"/>
  </p:notesMasterIdLst>
  <p:handoutMasterIdLst>
    <p:handoutMasterId r:id="rId21"/>
  </p:handoutMasterIdLst>
  <p:sldIdLst>
    <p:sldId id="2145708247" r:id="rId6"/>
    <p:sldId id="2145708274" r:id="rId7"/>
    <p:sldId id="257" r:id="rId8"/>
    <p:sldId id="2145708275" r:id="rId9"/>
    <p:sldId id="2145708266" r:id="rId10"/>
    <p:sldId id="2145708267" r:id="rId11"/>
    <p:sldId id="2145708268" r:id="rId12"/>
    <p:sldId id="2145708269" r:id="rId13"/>
    <p:sldId id="2145708270" r:id="rId14"/>
    <p:sldId id="2145708271" r:id="rId15"/>
    <p:sldId id="2145708272" r:id="rId16"/>
    <p:sldId id="2145708273" r:id="rId17"/>
    <p:sldId id="2145708265" r:id="rId18"/>
    <p:sldId id="256" r:id="rId19"/>
  </p:sldIdLst>
  <p:sldSz cx="12192000" cy="6858000"/>
  <p:notesSz cx="7010400" cy="92964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AEFCB0-25ED-3CB1-3715-BEF35762E0B2}" name="Muir Anet" initials="MA" userId="S::DEP@dws.gov.za::c0c6d73f-7e02-46cd-94fb-9b9dea4efc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FCD5B5"/>
    <a:srgbClr val="E32F40"/>
    <a:srgbClr val="EE2C12"/>
    <a:srgbClr val="38AE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7194E8-305F-4D39-BCBA-3247C94F298A}" v="16" dt="2026-04-08T11:10:54.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85" d="100"/>
          <a:sy n="85" d="100"/>
        </p:scale>
        <p:origin x="102" y="7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260111015514896"/>
          <c:y val="4.59126218135565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494436214401251"/>
          <c:y val="0.14613348843739021"/>
          <c:w val="0.83505563785598746"/>
          <c:h val="0.67813303935330282"/>
        </c:manualLayout>
      </c:layout>
      <c:pie3DChart>
        <c:varyColors val="1"/>
        <c:ser>
          <c:idx val="0"/>
          <c:order val="0"/>
          <c:tx>
            <c:strRef>
              <c:f>Sheet1!$B$1</c:f>
              <c:strCache>
                <c:ptCount val="1"/>
                <c:pt idx="0">
                  <c:v># of WSAs</c:v>
                </c:pt>
              </c:strCache>
            </c:strRef>
          </c:tx>
          <c:spPr>
            <a:solidFill>
              <a:srgbClr val="E12B38"/>
            </a:solidFill>
          </c:spPr>
          <c:explosion val="10"/>
          <c:dPt>
            <c:idx val="0"/>
            <c:bubble3D val="0"/>
            <c:spPr>
              <a:solidFill>
                <a:srgbClr val="E12B38"/>
              </a:solidFill>
              <a:ln w="25400">
                <a:solidFill>
                  <a:schemeClr val="lt1"/>
                </a:solidFill>
              </a:ln>
              <a:effectLst/>
              <a:sp3d contourW="25400">
                <a:contourClr>
                  <a:schemeClr val="lt1"/>
                </a:contourClr>
              </a:sp3d>
            </c:spPr>
            <c:extLst>
              <c:ext xmlns:c16="http://schemas.microsoft.com/office/drawing/2014/chart" uri="{C3380CC4-5D6E-409C-BE32-E72D297353CC}">
                <c16:uniqueId val="{00000003-2273-4A2A-9A10-FFE00A1203C9}"/>
              </c:ext>
            </c:extLst>
          </c:dPt>
          <c:dPt>
            <c:idx val="1"/>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2273-4A2A-9A10-FFE00A1203C9}"/>
              </c:ext>
            </c:extLst>
          </c:dPt>
          <c:dPt>
            <c:idx val="2"/>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2-2273-4A2A-9A10-FFE00A1203C9}"/>
              </c:ext>
            </c:extLst>
          </c:dPt>
          <c:dPt>
            <c:idx val="3"/>
            <c:bubble3D val="0"/>
            <c:spPr>
              <a:solidFill>
                <a:srgbClr val="92D050"/>
              </a:solidFill>
              <a:ln w="25400">
                <a:solidFill>
                  <a:schemeClr val="lt1"/>
                </a:solidFill>
              </a:ln>
              <a:effectLst/>
              <a:sp3d contourW="25400">
                <a:contourClr>
                  <a:schemeClr val="lt1"/>
                </a:contourClr>
              </a:sp3d>
            </c:spPr>
            <c:extLst>
              <c:ext xmlns:c16="http://schemas.microsoft.com/office/drawing/2014/chart" uri="{C3380CC4-5D6E-409C-BE32-E72D297353CC}">
                <c16:uniqueId val="{00000007-B2EC-4C5E-AB18-BB6CDBBDAD27}"/>
              </c:ext>
            </c:extLst>
          </c:dPt>
          <c:dLbls>
            <c:dLbl>
              <c:idx val="2"/>
              <c:delete val="1"/>
              <c:extLst>
                <c:ext xmlns:c15="http://schemas.microsoft.com/office/drawing/2012/chart" uri="{CE6537A1-D6FC-4f65-9D91-7224C49458BB}">
                  <c15:layout>
                    <c:manualLayout>
                      <c:w val="7.4999999999999997E-2"/>
                      <c:h val="6.7968745818851761E-2"/>
                    </c:manualLayout>
                  </c15:layout>
                </c:ext>
                <c:ext xmlns:c16="http://schemas.microsoft.com/office/drawing/2014/chart" uri="{C3380CC4-5D6E-409C-BE32-E72D297353CC}">
                  <c16:uniqueId val="{00000002-2273-4A2A-9A10-FFE00A1203C9}"/>
                </c:ext>
              </c:extLst>
            </c:dLbl>
            <c:dLbl>
              <c:idx val="3"/>
              <c:delete val="1"/>
              <c:extLst>
                <c:ext xmlns:c15="http://schemas.microsoft.com/office/drawing/2012/chart" uri="{CE6537A1-D6FC-4f65-9D91-7224C49458BB}"/>
                <c:ext xmlns:c16="http://schemas.microsoft.com/office/drawing/2014/chart" uri="{C3380CC4-5D6E-409C-BE32-E72D297353CC}">
                  <c16:uniqueId val="{00000007-B2EC-4C5E-AB18-BB6CDBBDAD2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Critical</c:v>
                </c:pt>
                <c:pt idx="1">
                  <c:v>Poor</c:v>
                </c:pt>
                <c:pt idx="2">
                  <c:v>Average</c:v>
                </c:pt>
                <c:pt idx="3">
                  <c:v>Good and Excellent</c:v>
                </c:pt>
              </c:strCache>
            </c:strRef>
          </c:cat>
          <c:val>
            <c:numRef>
              <c:f>Sheet1!$B$2:$B$5</c:f>
              <c:numCache>
                <c:formatCode>General</c:formatCode>
                <c:ptCount val="4"/>
                <c:pt idx="0">
                  <c:v>4</c:v>
                </c:pt>
                <c:pt idx="1">
                  <c:v>5</c:v>
                </c:pt>
                <c:pt idx="2">
                  <c:v>7</c:v>
                </c:pt>
                <c:pt idx="3">
                  <c:v>9</c:v>
                </c:pt>
              </c:numCache>
            </c:numRef>
          </c:val>
          <c:extLst>
            <c:ext xmlns:c16="http://schemas.microsoft.com/office/drawing/2014/chart" uri="{C3380CC4-5D6E-409C-BE32-E72D297353CC}">
              <c16:uniqueId val="{00000000-2273-4A2A-9A10-FFE00A1203C9}"/>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27748846340471023"/>
          <c:y val="0.94714826583448197"/>
          <c:w val="0.71524889271653547"/>
          <c:h val="4.796234941176492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49034425184511704"/>
          <c:y val="9.37499942328989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1.7121184970399547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1.5</c:v>
                </c:pt>
                <c:pt idx="1">
                  <c:v>Res 1.3</c:v>
                </c:pt>
              </c:strCache>
            </c:strRef>
          </c:cat>
          <c:val>
            <c:numRef>
              <c:f>Sheet1!$B$2:$B$5</c:f>
              <c:numCache>
                <c:formatCode>General</c:formatCode>
                <c:ptCount val="4"/>
                <c:pt idx="0">
                  <c:v>84</c:v>
                </c:pt>
                <c:pt idx="1">
                  <c:v>92</c:v>
                </c:pt>
              </c:numCache>
            </c:numRef>
          </c:val>
          <c:extLst>
            <c:ext xmlns:c16="http://schemas.microsoft.com/office/drawing/2014/chart" uri="{C3380CC4-5D6E-409C-BE32-E72D297353CC}">
              <c16:uniqueId val="{00000000-4579-4B0B-BCF6-C78B2FEFD40B}"/>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1.5</c:v>
                </c:pt>
                <c:pt idx="1">
                  <c:v>Res 1.3</c:v>
                </c:pt>
              </c:strCache>
            </c:strRef>
          </c:cat>
          <c:val>
            <c:numRef>
              <c:f>Sheet1!$C$2:$C$5</c:f>
              <c:numCache>
                <c:formatCode>General</c:formatCode>
                <c:ptCount val="4"/>
                <c:pt idx="0">
                  <c:v>4</c:v>
                </c:pt>
                <c:pt idx="1">
                  <c:v>0</c:v>
                </c:pt>
              </c:numCache>
            </c:numRef>
          </c:val>
          <c:extLst>
            <c:ext xmlns:c16="http://schemas.microsoft.com/office/drawing/2014/chart" uri="{C3380CC4-5D6E-409C-BE32-E72D297353CC}">
              <c16:uniqueId val="{00000001-4579-4B0B-BCF6-C78B2FEFD40B}"/>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1.5</c:v>
                </c:pt>
                <c:pt idx="1">
                  <c:v>Res 1.3</c:v>
                </c:pt>
              </c:strCache>
            </c:strRef>
          </c:cat>
          <c:val>
            <c:numRef>
              <c:f>Sheet1!$D$2:$D$5</c:f>
              <c:numCache>
                <c:formatCode>General</c:formatCode>
                <c:ptCount val="4"/>
                <c:pt idx="0">
                  <c:v>4</c:v>
                </c:pt>
                <c:pt idx="1">
                  <c:v>0</c:v>
                </c:pt>
              </c:numCache>
            </c:numRef>
          </c:val>
          <c:extLst>
            <c:ext xmlns:c16="http://schemas.microsoft.com/office/drawing/2014/chart" uri="{C3380CC4-5D6E-409C-BE32-E72D297353CC}">
              <c16:uniqueId val="{00000002-4579-4B0B-BCF6-C78B2FEFD40B}"/>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1.5</c:v>
                </c:pt>
                <c:pt idx="1">
                  <c:v>Res 1.3</c:v>
                </c:pt>
              </c:strCache>
            </c:strRef>
          </c:cat>
          <c:val>
            <c:numRef>
              <c:f>Sheet1!$E$2:$E$5</c:f>
              <c:numCache>
                <c:formatCode>General</c:formatCode>
                <c:ptCount val="4"/>
                <c:pt idx="0">
                  <c:v>4</c:v>
                </c:pt>
                <c:pt idx="1">
                  <c:v>4</c:v>
                </c:pt>
              </c:numCache>
            </c:numRef>
          </c:val>
          <c:extLst>
            <c:ext xmlns:c16="http://schemas.microsoft.com/office/drawing/2014/chart" uri="{C3380CC4-5D6E-409C-BE32-E72D297353CC}">
              <c16:uniqueId val="{00000003-4579-4B0B-BCF6-C78B2FEFD40B}"/>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1.5</c:v>
                </c:pt>
                <c:pt idx="1">
                  <c:v>Res 1.3</c:v>
                </c:pt>
              </c:strCache>
            </c:strRef>
          </c:cat>
          <c:val>
            <c:numRef>
              <c:f>Sheet1!$F$2:$F$5</c:f>
              <c:numCache>
                <c:formatCode>General</c:formatCode>
                <c:ptCount val="4"/>
                <c:pt idx="0">
                  <c:v>4</c:v>
                </c:pt>
                <c:pt idx="1">
                  <c:v>4</c:v>
                </c:pt>
              </c:numCache>
            </c:numRef>
          </c:val>
          <c:extLst>
            <c:ext xmlns:c16="http://schemas.microsoft.com/office/drawing/2014/chart" uri="{C3380CC4-5D6E-409C-BE32-E72D297353CC}">
              <c16:uniqueId val="{00000007-4579-4B0B-BCF6-C78B2FEFD40B}"/>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1.5</c:v>
                </c:pt>
                <c:pt idx="1">
                  <c:v>Res 1.3</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8-4579-4B0B-BCF6-C78B2FEFD40B}"/>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Sheet1!$B$2:$B$8</c:f>
              <c:numCache>
                <c:formatCode>General</c:formatCode>
                <c:ptCount val="7"/>
                <c:pt idx="0">
                  <c:v>0</c:v>
                </c:pt>
                <c:pt idx="1">
                  <c:v>0</c:v>
                </c:pt>
                <c:pt idx="2">
                  <c:v>84</c:v>
                </c:pt>
                <c:pt idx="3">
                  <c:v>68</c:v>
                </c:pt>
                <c:pt idx="4">
                  <c:v>4</c:v>
                </c:pt>
                <c:pt idx="5">
                  <c:v>88</c:v>
                </c:pt>
              </c:numCache>
            </c:numRef>
          </c:val>
          <c:extLst>
            <c:ext xmlns:c16="http://schemas.microsoft.com/office/drawing/2014/chart" uri="{C3380CC4-5D6E-409C-BE32-E72D297353CC}">
              <c16:uniqueId val="{00000000-B958-4919-934F-768D2ADDC533}"/>
            </c:ext>
          </c:extLst>
        </c:ser>
        <c:ser>
          <c:idx val="1"/>
          <c:order val="1"/>
          <c:tx>
            <c:strRef>
              <c:f>Sheet1!$C$1</c:f>
              <c:strCache>
                <c:ptCount val="1"/>
                <c:pt idx="0">
                  <c:v>Less than 50%</c:v>
                </c:pt>
              </c:strCache>
            </c:strRef>
          </c:tx>
          <c:spPr>
            <a:solidFill>
              <a:srgbClr val="FFC00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Sheet1!$C$2:$C$8</c:f>
              <c:numCache>
                <c:formatCode>General</c:formatCode>
                <c:ptCount val="7"/>
                <c:pt idx="0">
                  <c:v>0</c:v>
                </c:pt>
                <c:pt idx="1">
                  <c:v>40</c:v>
                </c:pt>
                <c:pt idx="2">
                  <c:v>0</c:v>
                </c:pt>
                <c:pt idx="3">
                  <c:v>0</c:v>
                </c:pt>
                <c:pt idx="4">
                  <c:v>4</c:v>
                </c:pt>
                <c:pt idx="5">
                  <c:v>4</c:v>
                </c:pt>
              </c:numCache>
            </c:numRef>
          </c:val>
          <c:extLst>
            <c:ext xmlns:c16="http://schemas.microsoft.com/office/drawing/2014/chart" uri="{C3380CC4-5D6E-409C-BE32-E72D297353CC}">
              <c16:uniqueId val="{00000001-B958-4919-934F-768D2ADDC533}"/>
            </c:ext>
          </c:extLst>
        </c:ser>
        <c:ser>
          <c:idx val="2"/>
          <c:order val="2"/>
          <c:tx>
            <c:strRef>
              <c:f>Sheet1!$D$1</c:f>
              <c:strCache>
                <c:ptCount val="1"/>
                <c:pt idx="0">
                  <c:v>More than 50%</c:v>
                </c:pt>
              </c:strCache>
            </c:strRef>
          </c:tx>
          <c:spPr>
            <a:solidFill>
              <a:srgbClr val="92D05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Sheet1!$D$2:$D$8</c:f>
              <c:numCache>
                <c:formatCode>General</c:formatCode>
                <c:ptCount val="7"/>
                <c:pt idx="0">
                  <c:v>0</c:v>
                </c:pt>
                <c:pt idx="1">
                  <c:v>36</c:v>
                </c:pt>
                <c:pt idx="2">
                  <c:v>4</c:v>
                </c:pt>
                <c:pt idx="3">
                  <c:v>0</c:v>
                </c:pt>
                <c:pt idx="4">
                  <c:v>0</c:v>
                </c:pt>
                <c:pt idx="5">
                  <c:v>4</c:v>
                </c:pt>
              </c:numCache>
            </c:numRef>
          </c:val>
          <c:extLst>
            <c:ext xmlns:c16="http://schemas.microsoft.com/office/drawing/2014/chart" uri="{C3380CC4-5D6E-409C-BE32-E72D297353CC}">
              <c16:uniqueId val="{00000002-B958-4919-934F-768D2ADDC533}"/>
            </c:ext>
          </c:extLst>
        </c:ser>
        <c:ser>
          <c:idx val="3"/>
          <c:order val="3"/>
          <c:tx>
            <c:strRef>
              <c:f>Sheet1!$E$1</c:f>
              <c:strCache>
                <c:ptCount val="1"/>
                <c:pt idx="0">
                  <c:v>Achieved</c:v>
                </c:pt>
              </c:strCache>
            </c:strRef>
          </c:tx>
          <c:spPr>
            <a:solidFill>
              <a:schemeClr val="accent5"/>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Sheet1!$E$2:$E$8</c:f>
              <c:numCache>
                <c:formatCode>General</c:formatCode>
                <c:ptCount val="7"/>
                <c:pt idx="0">
                  <c:v>20</c:v>
                </c:pt>
                <c:pt idx="1">
                  <c:v>24</c:v>
                </c:pt>
                <c:pt idx="2">
                  <c:v>12</c:v>
                </c:pt>
                <c:pt idx="3">
                  <c:v>32</c:v>
                </c:pt>
                <c:pt idx="4">
                  <c:v>92</c:v>
                </c:pt>
                <c:pt idx="5">
                  <c:v>0</c:v>
                </c:pt>
              </c:numCache>
            </c:numRef>
          </c:val>
          <c:extLst>
            <c:ext xmlns:c16="http://schemas.microsoft.com/office/drawing/2014/chart" uri="{C3380CC4-5D6E-409C-BE32-E72D297353CC}">
              <c16:uniqueId val="{00000003-B958-4919-934F-768D2ADDC53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Sheet1!$F$2:$F$8</c:f>
              <c:numCache>
                <c:formatCode>General</c:formatCode>
                <c:ptCount val="7"/>
                <c:pt idx="0">
                  <c:v>0</c:v>
                </c:pt>
                <c:pt idx="1">
                  <c:v>0</c:v>
                </c:pt>
                <c:pt idx="2">
                  <c:v>0</c:v>
                </c:pt>
                <c:pt idx="3">
                  <c:v>0</c:v>
                </c:pt>
                <c:pt idx="4">
                  <c:v>0</c:v>
                </c:pt>
                <c:pt idx="5">
                  <c:v>4</c:v>
                </c:pt>
              </c:numCache>
            </c:numRef>
          </c:val>
          <c:extLst>
            <c:ext xmlns:c16="http://schemas.microsoft.com/office/drawing/2014/chart" uri="{C3380CC4-5D6E-409C-BE32-E72D297353CC}">
              <c16:uniqueId val="{00000004-B958-4919-934F-768D2ADDC533}"/>
            </c:ext>
          </c:extLst>
        </c:ser>
        <c:ser>
          <c:idx val="5"/>
          <c:order val="5"/>
          <c:tx>
            <c:strRef>
              <c:f>Sheet1!$G$1</c:f>
              <c:strCache>
                <c:ptCount val="1"/>
                <c:pt idx="0">
                  <c:v>Not Applicable</c:v>
                </c:pt>
              </c:strCache>
            </c:strRef>
          </c:tx>
          <c:spPr>
            <a:solidFill>
              <a:srgbClr val="7030A0"/>
            </a:solidFill>
            <a:ln>
              <a:noFill/>
            </a:ln>
            <a:effectLst/>
          </c:spPr>
          <c:invertIfNegative val="0"/>
          <c:cat>
            <c:strRef>
              <c:f>Sheet1!$A$2:$A$8</c:f>
              <c:strCache>
                <c:ptCount val="6"/>
                <c:pt idx="0">
                  <c:v>Res 2.2</c:v>
                </c:pt>
                <c:pt idx="1">
                  <c:v>Res 2.8</c:v>
                </c:pt>
                <c:pt idx="2">
                  <c:v>Res 2.9</c:v>
                </c:pt>
                <c:pt idx="3">
                  <c:v>Res 2.12</c:v>
                </c:pt>
                <c:pt idx="4">
                  <c:v>Res 2.11</c:v>
                </c:pt>
                <c:pt idx="5">
                  <c:v>Res 2.14</c:v>
                </c:pt>
              </c:strCache>
            </c:strRef>
          </c:cat>
          <c:val>
            <c:numRef>
              <c:f>Sheet1!$G$2:$G$8</c:f>
              <c:numCache>
                <c:formatCode>General</c:formatCode>
                <c:ptCount val="7"/>
                <c:pt idx="0">
                  <c:v>80</c:v>
                </c:pt>
                <c:pt idx="1">
                  <c:v>0</c:v>
                </c:pt>
                <c:pt idx="2">
                  <c:v>0</c:v>
                </c:pt>
                <c:pt idx="3">
                  <c:v>0</c:v>
                </c:pt>
                <c:pt idx="4">
                  <c:v>0</c:v>
                </c:pt>
                <c:pt idx="5">
                  <c:v>0</c:v>
                </c:pt>
              </c:numCache>
            </c:numRef>
          </c:val>
          <c:extLst>
            <c:ext xmlns:c16="http://schemas.microsoft.com/office/drawing/2014/chart" uri="{C3380CC4-5D6E-409C-BE32-E72D297353CC}">
              <c16:uniqueId val="{00000005-B958-4919-934F-768D2ADDC53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4"/>
                <c:pt idx="0">
                  <c:v>Res 3.1</c:v>
                </c:pt>
                <c:pt idx="1">
                  <c:v>Res 3.3</c:v>
                </c:pt>
                <c:pt idx="2">
                  <c:v>Res 3.7</c:v>
                </c:pt>
                <c:pt idx="3">
                  <c:v>Res 3.8</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B83C-4CE9-AFD6-8542B03916F3}"/>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4"/>
                <c:pt idx="0">
                  <c:v>Res 3.1</c:v>
                </c:pt>
                <c:pt idx="1">
                  <c:v>Res 3.3</c:v>
                </c:pt>
                <c:pt idx="2">
                  <c:v>Res 3.7</c:v>
                </c:pt>
                <c:pt idx="3">
                  <c:v>Res 3.8</c:v>
                </c:pt>
              </c:strCache>
            </c:strRef>
          </c:cat>
          <c:val>
            <c:numRef>
              <c:f>Sheet1!$C$2:$C$5</c:f>
              <c:numCache>
                <c:formatCode>General</c:formatCode>
                <c:ptCount val="4"/>
                <c:pt idx="0">
                  <c:v>0</c:v>
                </c:pt>
                <c:pt idx="1">
                  <c:v>12</c:v>
                </c:pt>
                <c:pt idx="2">
                  <c:v>0</c:v>
                </c:pt>
                <c:pt idx="3">
                  <c:v>12</c:v>
                </c:pt>
              </c:numCache>
            </c:numRef>
          </c:val>
          <c:extLst>
            <c:ext xmlns:c16="http://schemas.microsoft.com/office/drawing/2014/chart" uri="{C3380CC4-5D6E-409C-BE32-E72D297353CC}">
              <c16:uniqueId val="{00000001-B83C-4CE9-AFD6-8542B03916F3}"/>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4"/>
                <c:pt idx="0">
                  <c:v>Res 3.1</c:v>
                </c:pt>
                <c:pt idx="1">
                  <c:v>Res 3.3</c:v>
                </c:pt>
                <c:pt idx="2">
                  <c:v>Res 3.7</c:v>
                </c:pt>
                <c:pt idx="3">
                  <c:v>Res 3.8</c:v>
                </c:pt>
              </c:strCache>
            </c:strRef>
          </c:cat>
          <c:val>
            <c:numRef>
              <c:f>Sheet1!$D$2:$D$5</c:f>
              <c:numCache>
                <c:formatCode>General</c:formatCode>
                <c:ptCount val="4"/>
                <c:pt idx="0">
                  <c:v>0</c:v>
                </c:pt>
                <c:pt idx="1">
                  <c:v>8</c:v>
                </c:pt>
                <c:pt idx="2">
                  <c:v>0</c:v>
                </c:pt>
                <c:pt idx="3">
                  <c:v>8</c:v>
                </c:pt>
              </c:numCache>
            </c:numRef>
          </c:val>
          <c:extLst>
            <c:ext xmlns:c16="http://schemas.microsoft.com/office/drawing/2014/chart" uri="{C3380CC4-5D6E-409C-BE32-E72D297353CC}">
              <c16:uniqueId val="{00000002-B83C-4CE9-AFD6-8542B03916F3}"/>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4"/>
                <c:pt idx="0">
                  <c:v>Res 3.1</c:v>
                </c:pt>
                <c:pt idx="1">
                  <c:v>Res 3.3</c:v>
                </c:pt>
                <c:pt idx="2">
                  <c:v>Res 3.7</c:v>
                </c:pt>
                <c:pt idx="3">
                  <c:v>Res 3.8</c:v>
                </c:pt>
              </c:strCache>
            </c:strRef>
          </c:cat>
          <c:val>
            <c:numRef>
              <c:f>Sheet1!$E$2:$E$5</c:f>
              <c:numCache>
                <c:formatCode>General</c:formatCode>
                <c:ptCount val="4"/>
                <c:pt idx="0">
                  <c:v>24</c:v>
                </c:pt>
                <c:pt idx="1">
                  <c:v>4</c:v>
                </c:pt>
                <c:pt idx="2">
                  <c:v>60</c:v>
                </c:pt>
                <c:pt idx="3">
                  <c:v>80</c:v>
                </c:pt>
              </c:numCache>
            </c:numRef>
          </c:val>
          <c:extLst>
            <c:ext xmlns:c16="http://schemas.microsoft.com/office/drawing/2014/chart" uri="{C3380CC4-5D6E-409C-BE32-E72D297353CC}">
              <c16:uniqueId val="{00000003-B83C-4CE9-AFD6-8542B03916F3}"/>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4"/>
                <c:pt idx="0">
                  <c:v>Res 3.1</c:v>
                </c:pt>
                <c:pt idx="1">
                  <c:v>Res 3.3</c:v>
                </c:pt>
                <c:pt idx="2">
                  <c:v>Res 3.7</c:v>
                </c:pt>
                <c:pt idx="3">
                  <c:v>Res 3.8</c:v>
                </c:pt>
              </c:strCache>
            </c:strRef>
          </c:cat>
          <c:val>
            <c:numRef>
              <c:f>Sheet1!$F$2:$F$5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B83C-4CE9-AFD6-8542B03916F3}"/>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4"/>
                <c:pt idx="0">
                  <c:v>Res 3.1</c:v>
                </c:pt>
                <c:pt idx="1">
                  <c:v>Res 3.3</c:v>
                </c:pt>
                <c:pt idx="2">
                  <c:v>Res 3.7</c:v>
                </c:pt>
                <c:pt idx="3">
                  <c:v>Res 3.8</c:v>
                </c:pt>
              </c:strCache>
            </c:strRef>
          </c:cat>
          <c:val>
            <c:numRef>
              <c:f>Sheet1!$G$2:$G$5</c:f>
              <c:numCache>
                <c:formatCode>General</c:formatCode>
                <c:ptCount val="4"/>
                <c:pt idx="0">
                  <c:v>76</c:v>
                </c:pt>
                <c:pt idx="1">
                  <c:v>76</c:v>
                </c:pt>
                <c:pt idx="2">
                  <c:v>40</c:v>
                </c:pt>
                <c:pt idx="3">
                  <c:v>0</c:v>
                </c:pt>
              </c:numCache>
            </c:numRef>
          </c:val>
          <c:extLst>
            <c:ext xmlns:c16="http://schemas.microsoft.com/office/drawing/2014/chart" uri="{C3380CC4-5D6E-409C-BE32-E72D297353CC}">
              <c16:uniqueId val="{00000005-B83C-4CE9-AFD6-8542B03916F3}"/>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3.10</c:v>
                </c:pt>
                <c:pt idx="1">
                  <c:v>Res 3.11</c:v>
                </c:pt>
                <c:pt idx="2">
                  <c:v>Res 3.5</c:v>
                </c:pt>
              </c:strCache>
            </c:strRef>
          </c:cat>
          <c:val>
            <c:numRef>
              <c:f>Sheet1!$B$2:$B$5</c:f>
              <c:numCache>
                <c:formatCode>General</c:formatCode>
                <c:ptCount val="4"/>
                <c:pt idx="0">
                  <c:v>0</c:v>
                </c:pt>
                <c:pt idx="1">
                  <c:v>0</c:v>
                </c:pt>
                <c:pt idx="2">
                  <c:v>0</c:v>
                </c:pt>
              </c:numCache>
            </c:numRef>
          </c:val>
          <c:extLst>
            <c:ext xmlns:c16="http://schemas.microsoft.com/office/drawing/2014/chart" uri="{C3380CC4-5D6E-409C-BE32-E72D297353CC}">
              <c16:uniqueId val="{00000000-C4FC-4879-9704-07EB9AD7C6E4}"/>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3.10</c:v>
                </c:pt>
                <c:pt idx="1">
                  <c:v>Res 3.11</c:v>
                </c:pt>
                <c:pt idx="2">
                  <c:v>Res 3.5</c:v>
                </c:pt>
              </c:strCache>
            </c:strRef>
          </c:cat>
          <c:val>
            <c:numRef>
              <c:f>Sheet1!$C$2:$C$5</c:f>
              <c:numCache>
                <c:formatCode>General</c:formatCode>
                <c:ptCount val="4"/>
                <c:pt idx="0">
                  <c:v>8</c:v>
                </c:pt>
                <c:pt idx="1">
                  <c:v>0</c:v>
                </c:pt>
                <c:pt idx="2">
                  <c:v>12</c:v>
                </c:pt>
              </c:numCache>
            </c:numRef>
          </c:val>
          <c:extLst>
            <c:ext xmlns:c16="http://schemas.microsoft.com/office/drawing/2014/chart" uri="{C3380CC4-5D6E-409C-BE32-E72D297353CC}">
              <c16:uniqueId val="{00000001-C4FC-4879-9704-07EB9AD7C6E4}"/>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3.10</c:v>
                </c:pt>
                <c:pt idx="1">
                  <c:v>Res 3.11</c:v>
                </c:pt>
                <c:pt idx="2">
                  <c:v>Res 3.5</c:v>
                </c:pt>
              </c:strCache>
            </c:strRef>
          </c:cat>
          <c:val>
            <c:numRef>
              <c:f>Sheet1!$D$2:$D$5</c:f>
              <c:numCache>
                <c:formatCode>General</c:formatCode>
                <c:ptCount val="4"/>
                <c:pt idx="0">
                  <c:v>4</c:v>
                </c:pt>
                <c:pt idx="1">
                  <c:v>0</c:v>
                </c:pt>
                <c:pt idx="2">
                  <c:v>8</c:v>
                </c:pt>
              </c:numCache>
            </c:numRef>
          </c:val>
          <c:extLst>
            <c:ext xmlns:c16="http://schemas.microsoft.com/office/drawing/2014/chart" uri="{C3380CC4-5D6E-409C-BE32-E72D297353CC}">
              <c16:uniqueId val="{00000002-C4FC-4879-9704-07EB9AD7C6E4}"/>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3.10</c:v>
                </c:pt>
                <c:pt idx="1">
                  <c:v>Res 3.11</c:v>
                </c:pt>
                <c:pt idx="2">
                  <c:v>Res 3.5</c:v>
                </c:pt>
              </c:strCache>
            </c:strRef>
          </c:cat>
          <c:val>
            <c:numRef>
              <c:f>Sheet1!$E$2:$E$5</c:f>
              <c:numCache>
                <c:formatCode>General</c:formatCode>
                <c:ptCount val="4"/>
                <c:pt idx="0">
                  <c:v>88</c:v>
                </c:pt>
                <c:pt idx="1">
                  <c:v>100</c:v>
                </c:pt>
                <c:pt idx="2">
                  <c:v>84</c:v>
                </c:pt>
              </c:numCache>
            </c:numRef>
          </c:val>
          <c:extLst>
            <c:ext xmlns:c16="http://schemas.microsoft.com/office/drawing/2014/chart" uri="{C3380CC4-5D6E-409C-BE32-E72D297353CC}">
              <c16:uniqueId val="{00000003-C4FC-4879-9704-07EB9AD7C6E4}"/>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3.10</c:v>
                </c:pt>
                <c:pt idx="1">
                  <c:v>Res 3.11</c:v>
                </c:pt>
                <c:pt idx="2">
                  <c:v>Res 3.5</c:v>
                </c:pt>
              </c:strCache>
            </c:strRef>
          </c:cat>
          <c:val>
            <c:numRef>
              <c:f>Sheet1!$F$2:$F$5</c:f>
              <c:numCache>
                <c:formatCode>General</c:formatCode>
                <c:ptCount val="4"/>
                <c:pt idx="0">
                  <c:v>0</c:v>
                </c:pt>
                <c:pt idx="1">
                  <c:v>0</c:v>
                </c:pt>
                <c:pt idx="2">
                  <c:v>4</c:v>
                </c:pt>
              </c:numCache>
            </c:numRef>
          </c:val>
          <c:extLst>
            <c:ext xmlns:c16="http://schemas.microsoft.com/office/drawing/2014/chart" uri="{C3380CC4-5D6E-409C-BE32-E72D297353CC}">
              <c16:uniqueId val="{00000004-C4FC-4879-9704-07EB9AD7C6E4}"/>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3.10</c:v>
                </c:pt>
                <c:pt idx="1">
                  <c:v>Res 3.11</c:v>
                </c:pt>
                <c:pt idx="2">
                  <c:v>Res 3.5</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C4FC-4879-9704-07EB9AD7C6E4}"/>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 of Implementation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9.9255568342837733E-2"/>
          <c:y val="8.1749901153080326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Sheet1!$A$2:$A$6</c:f>
              <c:strCache>
                <c:ptCount val="4"/>
                <c:pt idx="0">
                  <c:v>Res 3.6</c:v>
                </c:pt>
                <c:pt idx="1">
                  <c:v>Res 3.9</c:v>
                </c:pt>
                <c:pt idx="2">
                  <c:v>Res 3.12</c:v>
                </c:pt>
                <c:pt idx="3">
                  <c:v>Res 3.13</c:v>
                </c:pt>
              </c:strCache>
            </c:strRef>
          </c:cat>
          <c:val>
            <c:numRef>
              <c:f>Sheet1!$B$2:$B$6</c:f>
              <c:numCache>
                <c:formatCode>General</c:formatCode>
                <c:ptCount val="5"/>
                <c:pt idx="0">
                  <c:v>4</c:v>
                </c:pt>
                <c:pt idx="1">
                  <c:v>48</c:v>
                </c:pt>
                <c:pt idx="2">
                  <c:v>40</c:v>
                </c:pt>
                <c:pt idx="3">
                  <c:v>12</c:v>
                </c:pt>
              </c:numCache>
            </c:numRef>
          </c:val>
          <c:extLst>
            <c:ext xmlns:c16="http://schemas.microsoft.com/office/drawing/2014/chart" uri="{C3380CC4-5D6E-409C-BE32-E72D297353CC}">
              <c16:uniqueId val="{00000000-77ED-4153-995D-85C2D69D4AA0}"/>
            </c:ext>
          </c:extLst>
        </c:ser>
        <c:ser>
          <c:idx val="1"/>
          <c:order val="1"/>
          <c:tx>
            <c:strRef>
              <c:f>Sheet1!$C$1</c:f>
              <c:strCache>
                <c:ptCount val="1"/>
                <c:pt idx="0">
                  <c:v>Less than 50%</c:v>
                </c:pt>
              </c:strCache>
            </c:strRef>
          </c:tx>
          <c:spPr>
            <a:solidFill>
              <a:srgbClr val="FFC100"/>
            </a:solidFill>
            <a:ln>
              <a:noFill/>
            </a:ln>
            <a:effectLst/>
          </c:spPr>
          <c:invertIfNegative val="0"/>
          <c:cat>
            <c:strRef>
              <c:f>Sheet1!$A$2:$A$6</c:f>
              <c:strCache>
                <c:ptCount val="4"/>
                <c:pt idx="0">
                  <c:v>Res 3.6</c:v>
                </c:pt>
                <c:pt idx="1">
                  <c:v>Res 3.9</c:v>
                </c:pt>
                <c:pt idx="2">
                  <c:v>Res 3.12</c:v>
                </c:pt>
                <c:pt idx="3">
                  <c:v>Res 3.13</c:v>
                </c:pt>
              </c:strCache>
            </c:strRef>
          </c:cat>
          <c:val>
            <c:numRef>
              <c:f>Sheet1!$C$2:$C$6</c:f>
              <c:numCache>
                <c:formatCode>General</c:formatCode>
                <c:ptCount val="5"/>
                <c:pt idx="0">
                  <c:v>16</c:v>
                </c:pt>
                <c:pt idx="1">
                  <c:v>0</c:v>
                </c:pt>
                <c:pt idx="2">
                  <c:v>4</c:v>
                </c:pt>
                <c:pt idx="3">
                  <c:v>12</c:v>
                </c:pt>
              </c:numCache>
            </c:numRef>
          </c:val>
          <c:extLst>
            <c:ext xmlns:c16="http://schemas.microsoft.com/office/drawing/2014/chart" uri="{C3380CC4-5D6E-409C-BE32-E72D297353CC}">
              <c16:uniqueId val="{00000001-77ED-4153-995D-85C2D69D4AA0}"/>
            </c:ext>
          </c:extLst>
        </c:ser>
        <c:ser>
          <c:idx val="2"/>
          <c:order val="2"/>
          <c:tx>
            <c:strRef>
              <c:f>Sheet1!$D$1</c:f>
              <c:strCache>
                <c:ptCount val="1"/>
                <c:pt idx="0">
                  <c:v>More than 50%</c:v>
                </c:pt>
              </c:strCache>
            </c:strRef>
          </c:tx>
          <c:spPr>
            <a:solidFill>
              <a:srgbClr val="92D050"/>
            </a:solidFill>
            <a:ln>
              <a:noFill/>
            </a:ln>
            <a:effectLst/>
          </c:spPr>
          <c:invertIfNegative val="0"/>
          <c:cat>
            <c:strRef>
              <c:f>Sheet1!$A$2:$A$6</c:f>
              <c:strCache>
                <c:ptCount val="4"/>
                <c:pt idx="0">
                  <c:v>Res 3.6</c:v>
                </c:pt>
                <c:pt idx="1">
                  <c:v>Res 3.9</c:v>
                </c:pt>
                <c:pt idx="2">
                  <c:v>Res 3.12</c:v>
                </c:pt>
                <c:pt idx="3">
                  <c:v>Res 3.13</c:v>
                </c:pt>
              </c:strCache>
            </c:strRef>
          </c:cat>
          <c:val>
            <c:numRef>
              <c:f>Sheet1!$D$2:$D$6</c:f>
              <c:numCache>
                <c:formatCode>General</c:formatCode>
                <c:ptCount val="5"/>
                <c:pt idx="0">
                  <c:v>8</c:v>
                </c:pt>
                <c:pt idx="1">
                  <c:v>4</c:v>
                </c:pt>
                <c:pt idx="2">
                  <c:v>12</c:v>
                </c:pt>
                <c:pt idx="3">
                  <c:v>4</c:v>
                </c:pt>
              </c:numCache>
            </c:numRef>
          </c:val>
          <c:extLst>
            <c:ext xmlns:c16="http://schemas.microsoft.com/office/drawing/2014/chart" uri="{C3380CC4-5D6E-409C-BE32-E72D297353CC}">
              <c16:uniqueId val="{00000002-77ED-4153-995D-85C2D69D4AA0}"/>
            </c:ext>
          </c:extLst>
        </c:ser>
        <c:ser>
          <c:idx val="3"/>
          <c:order val="3"/>
          <c:tx>
            <c:strRef>
              <c:f>Sheet1!$E$1</c:f>
              <c:strCache>
                <c:ptCount val="1"/>
                <c:pt idx="0">
                  <c:v>Achieved</c:v>
                </c:pt>
              </c:strCache>
            </c:strRef>
          </c:tx>
          <c:spPr>
            <a:solidFill>
              <a:schemeClr val="accent5"/>
            </a:solidFill>
            <a:ln>
              <a:noFill/>
            </a:ln>
            <a:effectLst/>
          </c:spPr>
          <c:invertIfNegative val="0"/>
          <c:cat>
            <c:strRef>
              <c:f>Sheet1!$A$2:$A$6</c:f>
              <c:strCache>
                <c:ptCount val="4"/>
                <c:pt idx="0">
                  <c:v>Res 3.6</c:v>
                </c:pt>
                <c:pt idx="1">
                  <c:v>Res 3.9</c:v>
                </c:pt>
                <c:pt idx="2">
                  <c:v>Res 3.12</c:v>
                </c:pt>
                <c:pt idx="3">
                  <c:v>Res 3.13</c:v>
                </c:pt>
              </c:strCache>
            </c:strRef>
          </c:cat>
          <c:val>
            <c:numRef>
              <c:f>Sheet1!$E$2:$E$6</c:f>
              <c:numCache>
                <c:formatCode>General</c:formatCode>
                <c:ptCount val="5"/>
                <c:pt idx="0">
                  <c:v>60</c:v>
                </c:pt>
                <c:pt idx="1">
                  <c:v>28</c:v>
                </c:pt>
                <c:pt idx="2">
                  <c:v>36</c:v>
                </c:pt>
                <c:pt idx="3">
                  <c:v>68</c:v>
                </c:pt>
              </c:numCache>
            </c:numRef>
          </c:val>
          <c:extLst>
            <c:ext xmlns:c16="http://schemas.microsoft.com/office/drawing/2014/chart" uri="{C3380CC4-5D6E-409C-BE32-E72D297353CC}">
              <c16:uniqueId val="{00000003-77ED-4153-995D-85C2D69D4AA0}"/>
            </c:ext>
          </c:extLst>
        </c:ser>
        <c:ser>
          <c:idx val="4"/>
          <c:order val="4"/>
          <c:tx>
            <c:strRef>
              <c:f>Sheet1!$F$1</c:f>
              <c:strCache>
                <c:ptCount val="1"/>
                <c:pt idx="0">
                  <c:v>No report Received</c:v>
                </c:pt>
              </c:strCache>
            </c:strRef>
          </c:tx>
          <c:spPr>
            <a:solidFill>
              <a:schemeClr val="accent6">
                <a:lumMod val="50000"/>
              </a:schemeClr>
            </a:solidFill>
            <a:ln>
              <a:noFill/>
            </a:ln>
            <a:effectLst/>
          </c:spPr>
          <c:invertIfNegative val="0"/>
          <c:cat>
            <c:strRef>
              <c:f>Sheet1!$A$2:$A$6</c:f>
              <c:strCache>
                <c:ptCount val="4"/>
                <c:pt idx="0">
                  <c:v>Res 3.6</c:v>
                </c:pt>
                <c:pt idx="1">
                  <c:v>Res 3.9</c:v>
                </c:pt>
                <c:pt idx="2">
                  <c:v>Res 3.12</c:v>
                </c:pt>
                <c:pt idx="3">
                  <c:v>Res 3.13</c:v>
                </c:pt>
              </c:strCache>
            </c:strRef>
          </c:cat>
          <c:val>
            <c:numRef>
              <c:f>Sheet1!$F$2:$F$6</c:f>
              <c:numCache>
                <c:formatCode>General</c:formatCode>
                <c:ptCount val="5"/>
                <c:pt idx="0">
                  <c:v>12</c:v>
                </c:pt>
                <c:pt idx="1">
                  <c:v>20</c:v>
                </c:pt>
                <c:pt idx="2">
                  <c:v>8</c:v>
                </c:pt>
                <c:pt idx="3">
                  <c:v>4</c:v>
                </c:pt>
              </c:numCache>
            </c:numRef>
          </c:val>
          <c:extLst>
            <c:ext xmlns:c16="http://schemas.microsoft.com/office/drawing/2014/chart" uri="{C3380CC4-5D6E-409C-BE32-E72D297353CC}">
              <c16:uniqueId val="{00000004-77ED-4153-995D-85C2D69D4AA0}"/>
            </c:ext>
          </c:extLst>
        </c:ser>
        <c:ser>
          <c:idx val="5"/>
          <c:order val="5"/>
          <c:tx>
            <c:strRef>
              <c:f>Sheet1!$G$1</c:f>
              <c:strCache>
                <c:ptCount val="1"/>
                <c:pt idx="0">
                  <c:v>Not Applicable</c:v>
                </c:pt>
              </c:strCache>
            </c:strRef>
          </c:tx>
          <c:spPr>
            <a:solidFill>
              <a:srgbClr val="7030A0"/>
            </a:solidFill>
            <a:ln>
              <a:noFill/>
            </a:ln>
            <a:effectLst/>
          </c:spPr>
          <c:invertIfNegative val="0"/>
          <c:cat>
            <c:strRef>
              <c:f>Sheet1!$A$2:$A$6</c:f>
              <c:strCache>
                <c:ptCount val="4"/>
                <c:pt idx="0">
                  <c:v>Res 3.6</c:v>
                </c:pt>
                <c:pt idx="1">
                  <c:v>Res 3.9</c:v>
                </c:pt>
                <c:pt idx="2">
                  <c:v>Res 3.12</c:v>
                </c:pt>
                <c:pt idx="3">
                  <c:v>Res 3.13</c:v>
                </c:pt>
              </c:strCache>
            </c:strRef>
          </c:cat>
          <c:val>
            <c:numRef>
              <c:f>Sheet1!$G$2:$G$6</c:f>
              <c:numCache>
                <c:formatCode>General</c:formatCode>
                <c:ptCount val="5"/>
                <c:pt idx="0">
                  <c:v>0</c:v>
                </c:pt>
                <c:pt idx="1">
                  <c:v>0</c:v>
                </c:pt>
                <c:pt idx="2">
                  <c:v>0</c:v>
                </c:pt>
                <c:pt idx="3">
                  <c:v>0</c:v>
                </c:pt>
              </c:numCache>
            </c:numRef>
          </c:val>
          <c:extLst>
            <c:ext xmlns:c16="http://schemas.microsoft.com/office/drawing/2014/chart" uri="{C3380CC4-5D6E-409C-BE32-E72D297353CC}">
              <c16:uniqueId val="{00000000-60C5-4372-9BF8-56DFE9E6D5F9}"/>
            </c:ext>
          </c:extLst>
        </c:ser>
        <c:dLbls>
          <c:showLegendKey val="0"/>
          <c:showVal val="0"/>
          <c:showCatName val="0"/>
          <c:showSerName val="0"/>
          <c:showPercent val="0"/>
          <c:showBubbleSize val="0"/>
        </c:dLbls>
        <c:gapWidth val="219"/>
        <c:overlap val="100"/>
        <c:axId val="1744225919"/>
        <c:axId val="1744229279"/>
      </c:barChart>
      <c:catAx>
        <c:axId val="1744225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44229279"/>
        <c:crosses val="autoZero"/>
        <c:auto val="1"/>
        <c:lblAlgn val="ctr"/>
        <c:lblOffset val="100"/>
        <c:noMultiLvlLbl val="0"/>
      </c:catAx>
      <c:valAx>
        <c:axId val="1744229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4225919"/>
        <c:crosses val="autoZero"/>
        <c:crossBetween val="between"/>
      </c:valAx>
      <c:spPr>
        <a:noFill/>
        <a:ln>
          <a:noFill/>
        </a:ln>
        <a:effectLst/>
      </c:spPr>
    </c:plotArea>
    <c:legend>
      <c:legendPos val="b"/>
      <c:layout>
        <c:manualLayout>
          <c:xMode val="edge"/>
          <c:yMode val="edge"/>
          <c:x val="0.11946854500073877"/>
          <c:y val="0.92577795184704248"/>
          <c:w val="0.86558443209097857"/>
          <c:h val="7.42220481529573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3.14</c:v>
                </c:pt>
                <c:pt idx="1">
                  <c:v>Res 3.17</c:v>
                </c:pt>
                <c:pt idx="2">
                  <c:v>Res 3.18</c:v>
                </c:pt>
              </c:strCache>
            </c:strRef>
          </c:cat>
          <c:val>
            <c:numRef>
              <c:f>Sheet1!$B$2:$B$5</c:f>
              <c:numCache>
                <c:formatCode>General</c:formatCode>
                <c:ptCount val="4"/>
                <c:pt idx="0">
                  <c:v>40</c:v>
                </c:pt>
                <c:pt idx="1">
                  <c:v>36</c:v>
                </c:pt>
                <c:pt idx="2">
                  <c:v>28</c:v>
                </c:pt>
              </c:numCache>
            </c:numRef>
          </c:val>
          <c:extLst>
            <c:ext xmlns:c16="http://schemas.microsoft.com/office/drawing/2014/chart" uri="{C3380CC4-5D6E-409C-BE32-E72D297353CC}">
              <c16:uniqueId val="{00000000-A1FD-4F61-B105-03AFBF382BE6}"/>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3.14</c:v>
                </c:pt>
                <c:pt idx="1">
                  <c:v>Res 3.17</c:v>
                </c:pt>
                <c:pt idx="2">
                  <c:v>Res 3.18</c:v>
                </c:pt>
              </c:strCache>
            </c:strRef>
          </c:cat>
          <c:val>
            <c:numRef>
              <c:f>Sheet1!$C$2:$C$5</c:f>
              <c:numCache>
                <c:formatCode>General</c:formatCode>
                <c:ptCount val="4"/>
                <c:pt idx="0">
                  <c:v>20</c:v>
                </c:pt>
                <c:pt idx="1">
                  <c:v>8</c:v>
                </c:pt>
                <c:pt idx="2">
                  <c:v>40</c:v>
                </c:pt>
              </c:numCache>
            </c:numRef>
          </c:val>
          <c:extLst>
            <c:ext xmlns:c16="http://schemas.microsoft.com/office/drawing/2014/chart" uri="{C3380CC4-5D6E-409C-BE32-E72D297353CC}">
              <c16:uniqueId val="{00000001-A1FD-4F61-B105-03AFBF382BE6}"/>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3.14</c:v>
                </c:pt>
                <c:pt idx="1">
                  <c:v>Res 3.17</c:v>
                </c:pt>
                <c:pt idx="2">
                  <c:v>Res 3.18</c:v>
                </c:pt>
              </c:strCache>
            </c:strRef>
          </c:cat>
          <c:val>
            <c:numRef>
              <c:f>Sheet1!$D$2:$D$5</c:f>
              <c:numCache>
                <c:formatCode>General</c:formatCode>
                <c:ptCount val="4"/>
                <c:pt idx="0">
                  <c:v>8</c:v>
                </c:pt>
                <c:pt idx="1">
                  <c:v>24</c:v>
                </c:pt>
                <c:pt idx="2">
                  <c:v>8</c:v>
                </c:pt>
              </c:numCache>
            </c:numRef>
          </c:val>
          <c:extLst>
            <c:ext xmlns:c16="http://schemas.microsoft.com/office/drawing/2014/chart" uri="{C3380CC4-5D6E-409C-BE32-E72D297353CC}">
              <c16:uniqueId val="{00000002-A1FD-4F61-B105-03AFBF382BE6}"/>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3.14</c:v>
                </c:pt>
                <c:pt idx="1">
                  <c:v>Res 3.17</c:v>
                </c:pt>
                <c:pt idx="2">
                  <c:v>Res 3.18</c:v>
                </c:pt>
              </c:strCache>
            </c:strRef>
          </c:cat>
          <c:val>
            <c:numRef>
              <c:f>Sheet1!$E$2:$E$5</c:f>
              <c:numCache>
                <c:formatCode>General</c:formatCode>
                <c:ptCount val="4"/>
                <c:pt idx="0">
                  <c:v>12</c:v>
                </c:pt>
                <c:pt idx="1">
                  <c:v>16</c:v>
                </c:pt>
                <c:pt idx="2">
                  <c:v>20</c:v>
                </c:pt>
              </c:numCache>
            </c:numRef>
          </c:val>
          <c:extLst>
            <c:ext xmlns:c16="http://schemas.microsoft.com/office/drawing/2014/chart" uri="{C3380CC4-5D6E-409C-BE32-E72D297353CC}">
              <c16:uniqueId val="{00000003-A1FD-4F61-B105-03AFBF382BE6}"/>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3.14</c:v>
                </c:pt>
                <c:pt idx="1">
                  <c:v>Res 3.17</c:v>
                </c:pt>
                <c:pt idx="2">
                  <c:v>Res 3.18</c:v>
                </c:pt>
              </c:strCache>
            </c:strRef>
          </c:cat>
          <c:val>
            <c:numRef>
              <c:f>Sheet1!$F$2:$F$5</c:f>
              <c:numCache>
                <c:formatCode>General</c:formatCode>
                <c:ptCount val="4"/>
                <c:pt idx="0">
                  <c:v>20</c:v>
                </c:pt>
                <c:pt idx="1">
                  <c:v>16</c:v>
                </c:pt>
                <c:pt idx="2">
                  <c:v>4</c:v>
                </c:pt>
              </c:numCache>
            </c:numRef>
          </c:val>
          <c:extLst>
            <c:ext xmlns:c16="http://schemas.microsoft.com/office/drawing/2014/chart" uri="{C3380CC4-5D6E-409C-BE32-E72D297353CC}">
              <c16:uniqueId val="{00000004-A1FD-4F61-B105-03AFBF382BE6}"/>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3.14</c:v>
                </c:pt>
                <c:pt idx="1">
                  <c:v>Res 3.17</c:v>
                </c:pt>
                <c:pt idx="2">
                  <c:v>Res 3.18</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A1FD-4F61-B105-03AFBF382BE6}"/>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Status</a:t>
            </a:r>
            <a:r>
              <a:rPr lang="en-ZA" baseline="0" dirty="0"/>
              <a:t> of implementation</a:t>
            </a:r>
            <a:endParaRPr lang="en-ZA" dirty="0"/>
          </a:p>
        </c:rich>
      </c:tx>
      <c:layout>
        <c:manualLayout>
          <c:xMode val="edge"/>
          <c:yMode val="edge"/>
          <c:x val="0.49034425184511704"/>
          <c:y val="9.3749994232898981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manualLayout>
          <c:layoutTarget val="inner"/>
          <c:xMode val="edge"/>
          <c:yMode val="edge"/>
          <c:x val="6.1489911417322837E-2"/>
          <c:y val="1.7121184970399547E-2"/>
          <c:w val="0.91351008858267713"/>
          <c:h val="0.76748654235442038"/>
        </c:manualLayout>
      </c:layout>
      <c:barChart>
        <c:barDir val="col"/>
        <c:grouping val="percentStacked"/>
        <c:varyColors val="0"/>
        <c:ser>
          <c:idx val="0"/>
          <c:order val="0"/>
          <c:tx>
            <c:strRef>
              <c:f>Sheet1!$B$1</c:f>
              <c:strCache>
                <c:ptCount val="1"/>
                <c:pt idx="0">
                  <c:v>Not yet Started</c:v>
                </c:pt>
              </c:strCache>
            </c:strRef>
          </c:tx>
          <c:spPr>
            <a:solidFill>
              <a:srgbClr val="EE2C12"/>
            </a:solidFill>
            <a:ln>
              <a:noFill/>
            </a:ln>
            <a:effectLst/>
          </c:spPr>
          <c:invertIfNegative val="0"/>
          <c:cat>
            <c:strRef>
              <c:f>Sheet1!$A$2:$A$5</c:f>
              <c:strCache>
                <c:ptCount val="2"/>
                <c:pt idx="0">
                  <c:v>Res 4.1</c:v>
                </c:pt>
                <c:pt idx="1">
                  <c:v>Res4.4</c:v>
                </c:pt>
              </c:strCache>
            </c:strRef>
          </c:cat>
          <c:val>
            <c:numRef>
              <c:f>Sheet1!$B$2:$B$5</c:f>
              <c:numCache>
                <c:formatCode>General</c:formatCode>
                <c:ptCount val="4"/>
                <c:pt idx="0">
                  <c:v>12</c:v>
                </c:pt>
                <c:pt idx="1">
                  <c:v>28</c:v>
                </c:pt>
              </c:numCache>
            </c:numRef>
          </c:val>
          <c:extLst>
            <c:ext xmlns:c16="http://schemas.microsoft.com/office/drawing/2014/chart" uri="{C3380CC4-5D6E-409C-BE32-E72D297353CC}">
              <c16:uniqueId val="{00000000-16E8-4966-B8FD-365827EC45E8}"/>
            </c:ext>
          </c:extLst>
        </c:ser>
        <c:ser>
          <c:idx val="1"/>
          <c:order val="1"/>
          <c:tx>
            <c:strRef>
              <c:f>Sheet1!$C$1</c:f>
              <c:strCache>
                <c:ptCount val="1"/>
                <c:pt idx="0">
                  <c:v>Started but less than 50%</c:v>
                </c:pt>
              </c:strCache>
            </c:strRef>
          </c:tx>
          <c:spPr>
            <a:solidFill>
              <a:srgbClr val="FFC000"/>
            </a:solidFill>
            <a:ln>
              <a:noFill/>
            </a:ln>
            <a:effectLst/>
          </c:spPr>
          <c:invertIfNegative val="0"/>
          <c:cat>
            <c:strRef>
              <c:f>Sheet1!$A$2:$A$5</c:f>
              <c:strCache>
                <c:ptCount val="2"/>
                <c:pt idx="0">
                  <c:v>Res 4.1</c:v>
                </c:pt>
                <c:pt idx="1">
                  <c:v>Res4.4</c:v>
                </c:pt>
              </c:strCache>
            </c:strRef>
          </c:cat>
          <c:val>
            <c:numRef>
              <c:f>Sheet1!$C$2:$C$5</c:f>
              <c:numCache>
                <c:formatCode>General</c:formatCode>
                <c:ptCount val="4"/>
                <c:pt idx="0">
                  <c:v>4</c:v>
                </c:pt>
                <c:pt idx="1">
                  <c:v>12</c:v>
                </c:pt>
              </c:numCache>
            </c:numRef>
          </c:val>
          <c:extLst>
            <c:ext xmlns:c16="http://schemas.microsoft.com/office/drawing/2014/chart" uri="{C3380CC4-5D6E-409C-BE32-E72D297353CC}">
              <c16:uniqueId val="{00000001-16E8-4966-B8FD-365827EC45E8}"/>
            </c:ext>
          </c:extLst>
        </c:ser>
        <c:ser>
          <c:idx val="2"/>
          <c:order val="2"/>
          <c:tx>
            <c:strRef>
              <c:f>Sheet1!$D$1</c:f>
              <c:strCache>
                <c:ptCount val="1"/>
                <c:pt idx="0">
                  <c:v>Started and more than 50%</c:v>
                </c:pt>
              </c:strCache>
            </c:strRef>
          </c:tx>
          <c:spPr>
            <a:solidFill>
              <a:schemeClr val="accent3"/>
            </a:solidFill>
            <a:ln>
              <a:noFill/>
            </a:ln>
            <a:effectLst/>
          </c:spPr>
          <c:invertIfNegative val="0"/>
          <c:cat>
            <c:strRef>
              <c:f>Sheet1!$A$2:$A$5</c:f>
              <c:strCache>
                <c:ptCount val="2"/>
                <c:pt idx="0">
                  <c:v>Res 4.1</c:v>
                </c:pt>
                <c:pt idx="1">
                  <c:v>Res4.4</c:v>
                </c:pt>
              </c:strCache>
            </c:strRef>
          </c:cat>
          <c:val>
            <c:numRef>
              <c:f>Sheet1!$D$2:$D$5</c:f>
              <c:numCache>
                <c:formatCode>General</c:formatCode>
                <c:ptCount val="4"/>
                <c:pt idx="0">
                  <c:v>0</c:v>
                </c:pt>
                <c:pt idx="1">
                  <c:v>12</c:v>
                </c:pt>
              </c:numCache>
            </c:numRef>
          </c:val>
          <c:extLst>
            <c:ext xmlns:c16="http://schemas.microsoft.com/office/drawing/2014/chart" uri="{C3380CC4-5D6E-409C-BE32-E72D297353CC}">
              <c16:uniqueId val="{00000002-16E8-4966-B8FD-365827EC45E8}"/>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2"/>
                <c:pt idx="0">
                  <c:v>Res 4.1</c:v>
                </c:pt>
                <c:pt idx="1">
                  <c:v>Res4.4</c:v>
                </c:pt>
              </c:strCache>
            </c:strRef>
          </c:cat>
          <c:val>
            <c:numRef>
              <c:f>Sheet1!$E$2:$E$5</c:f>
              <c:numCache>
                <c:formatCode>General</c:formatCode>
                <c:ptCount val="4"/>
                <c:pt idx="0">
                  <c:v>84</c:v>
                </c:pt>
                <c:pt idx="1">
                  <c:v>48</c:v>
                </c:pt>
              </c:numCache>
            </c:numRef>
          </c:val>
          <c:extLst>
            <c:ext xmlns:c16="http://schemas.microsoft.com/office/drawing/2014/chart" uri="{C3380CC4-5D6E-409C-BE32-E72D297353CC}">
              <c16:uniqueId val="{00000003-16E8-4966-B8FD-365827EC45E8}"/>
            </c:ext>
          </c:extLst>
        </c:ser>
        <c:ser>
          <c:idx val="4"/>
          <c:order val="4"/>
          <c:tx>
            <c:strRef>
              <c:f>Sheet1!$F$1</c:f>
              <c:strCache>
                <c:ptCount val="1"/>
                <c:pt idx="0">
                  <c:v>No report received </c:v>
                </c:pt>
              </c:strCache>
            </c:strRef>
          </c:tx>
          <c:spPr>
            <a:solidFill>
              <a:schemeClr val="accent6">
                <a:lumMod val="50000"/>
              </a:schemeClr>
            </a:solidFill>
            <a:ln>
              <a:noFill/>
            </a:ln>
            <a:effectLst/>
          </c:spPr>
          <c:invertIfNegative val="0"/>
          <c:cat>
            <c:strRef>
              <c:f>Sheet1!$A$2:$A$5</c:f>
              <c:strCache>
                <c:ptCount val="2"/>
                <c:pt idx="0">
                  <c:v>Res 4.1</c:v>
                </c:pt>
                <c:pt idx="1">
                  <c:v>Res4.4</c:v>
                </c:pt>
              </c:strCache>
            </c:strRef>
          </c:cat>
          <c:val>
            <c:numRef>
              <c:f>Sheet1!$F$2:$F$5</c:f>
              <c:numCache>
                <c:formatCode>General</c:formatCode>
                <c:ptCount val="4"/>
                <c:pt idx="0">
                  <c:v>0</c:v>
                </c:pt>
                <c:pt idx="1">
                  <c:v>0</c:v>
                </c:pt>
              </c:numCache>
            </c:numRef>
          </c:val>
          <c:extLst>
            <c:ext xmlns:c16="http://schemas.microsoft.com/office/drawing/2014/chart" uri="{C3380CC4-5D6E-409C-BE32-E72D297353CC}">
              <c16:uniqueId val="{00000004-16E8-4966-B8FD-365827EC45E8}"/>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2"/>
                <c:pt idx="0">
                  <c:v>Res 4.1</c:v>
                </c:pt>
                <c:pt idx="1">
                  <c:v>Res4.4</c:v>
                </c:pt>
              </c:strCache>
            </c:strRef>
          </c:cat>
          <c:val>
            <c:numRef>
              <c:f>Sheet1!$G$2:$G$5</c:f>
              <c:numCache>
                <c:formatCode>General</c:formatCode>
                <c:ptCount val="4"/>
                <c:pt idx="0">
                  <c:v>0</c:v>
                </c:pt>
                <c:pt idx="1">
                  <c:v>0</c:v>
                </c:pt>
              </c:numCache>
            </c:numRef>
          </c:val>
          <c:extLst>
            <c:ext xmlns:c16="http://schemas.microsoft.com/office/drawing/2014/chart" uri="{C3380CC4-5D6E-409C-BE32-E72D297353CC}">
              <c16:uniqueId val="{00000005-16E8-4966-B8FD-365827EC45E8}"/>
            </c:ext>
          </c:extLst>
        </c:ser>
        <c:dLbls>
          <c:showLegendKey val="0"/>
          <c:showVal val="0"/>
          <c:showCatName val="0"/>
          <c:showSerName val="0"/>
          <c:showPercent val="0"/>
          <c:showBubbleSize val="0"/>
        </c:dLbls>
        <c:gapWidth val="150"/>
        <c:overlap val="100"/>
        <c:axId val="1798254911"/>
        <c:axId val="1798246751"/>
      </c:barChart>
      <c:catAx>
        <c:axId val="179825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46751"/>
        <c:crosses val="autoZero"/>
        <c:auto val="1"/>
        <c:lblAlgn val="ctr"/>
        <c:lblOffset val="100"/>
        <c:noMultiLvlLbl val="0"/>
      </c:catAx>
      <c:valAx>
        <c:axId val="179824675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8254911"/>
        <c:crosses val="autoZero"/>
        <c:crossBetween val="between"/>
      </c:valAx>
      <c:spPr>
        <a:noFill/>
        <a:ln>
          <a:noFill/>
        </a:ln>
        <a:effectLst/>
      </c:spPr>
    </c:plotArea>
    <c:legend>
      <c:legendPos val="b"/>
      <c:layout>
        <c:manualLayout>
          <c:xMode val="edge"/>
          <c:yMode val="edge"/>
          <c:x val="5.7912224835139123E-2"/>
          <c:y val="0.85602842913210941"/>
          <c:w val="0.88417539242834475"/>
          <c:h val="9.240907403979613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State of implementation</a:t>
            </a:r>
          </a:p>
        </c:rich>
      </c:tx>
      <c:layout>
        <c:manualLayout>
          <c:xMode val="edge"/>
          <c:yMode val="edge"/>
          <c:x val="0.2955564166716006"/>
          <c:y val="9.621994862857710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Not yet started</c:v>
                </c:pt>
              </c:strCache>
            </c:strRef>
          </c:tx>
          <c:spPr>
            <a:solidFill>
              <a:srgbClr val="E32F40"/>
            </a:solidFill>
            <a:ln>
              <a:noFill/>
            </a:ln>
            <a:effectLst/>
          </c:spPr>
          <c:invertIfNegative val="0"/>
          <c:cat>
            <c:strRef>
              <c:f>Sheet1!$A$2:$A$5</c:f>
              <c:strCache>
                <c:ptCount val="3"/>
                <c:pt idx="0">
                  <c:v>Res 5.1</c:v>
                </c:pt>
                <c:pt idx="1">
                  <c:v>Res 5.3</c:v>
                </c:pt>
                <c:pt idx="2">
                  <c:v>Res 5.4</c:v>
                </c:pt>
              </c:strCache>
            </c:strRef>
          </c:cat>
          <c:val>
            <c:numRef>
              <c:f>Sheet1!$B$2:$B$5</c:f>
              <c:numCache>
                <c:formatCode>General</c:formatCode>
                <c:ptCount val="4"/>
                <c:pt idx="0">
                  <c:v>28</c:v>
                </c:pt>
                <c:pt idx="1">
                  <c:v>4</c:v>
                </c:pt>
                <c:pt idx="2">
                  <c:v>64</c:v>
                </c:pt>
              </c:numCache>
            </c:numRef>
          </c:val>
          <c:extLst>
            <c:ext xmlns:c16="http://schemas.microsoft.com/office/drawing/2014/chart" uri="{C3380CC4-5D6E-409C-BE32-E72D297353CC}">
              <c16:uniqueId val="{00000000-9E94-43A0-A93C-14575717F112}"/>
            </c:ext>
          </c:extLst>
        </c:ser>
        <c:ser>
          <c:idx val="1"/>
          <c:order val="1"/>
          <c:tx>
            <c:strRef>
              <c:f>Sheet1!$C$1</c:f>
              <c:strCache>
                <c:ptCount val="1"/>
                <c:pt idx="0">
                  <c:v>Less than 50%</c:v>
                </c:pt>
              </c:strCache>
            </c:strRef>
          </c:tx>
          <c:spPr>
            <a:solidFill>
              <a:srgbClr val="FFC000"/>
            </a:solidFill>
            <a:ln>
              <a:noFill/>
            </a:ln>
            <a:effectLst/>
          </c:spPr>
          <c:invertIfNegative val="0"/>
          <c:cat>
            <c:strRef>
              <c:f>Sheet1!$A$2:$A$5</c:f>
              <c:strCache>
                <c:ptCount val="3"/>
                <c:pt idx="0">
                  <c:v>Res 5.1</c:v>
                </c:pt>
                <c:pt idx="1">
                  <c:v>Res 5.3</c:v>
                </c:pt>
                <c:pt idx="2">
                  <c:v>Res 5.4</c:v>
                </c:pt>
              </c:strCache>
            </c:strRef>
          </c:cat>
          <c:val>
            <c:numRef>
              <c:f>Sheet1!$C$2:$C$5</c:f>
              <c:numCache>
                <c:formatCode>General</c:formatCode>
                <c:ptCount val="4"/>
                <c:pt idx="0">
                  <c:v>12</c:v>
                </c:pt>
                <c:pt idx="1">
                  <c:v>4</c:v>
                </c:pt>
                <c:pt idx="2">
                  <c:v>0</c:v>
                </c:pt>
              </c:numCache>
            </c:numRef>
          </c:val>
          <c:extLst>
            <c:ext xmlns:c16="http://schemas.microsoft.com/office/drawing/2014/chart" uri="{C3380CC4-5D6E-409C-BE32-E72D297353CC}">
              <c16:uniqueId val="{00000001-9E94-43A0-A93C-14575717F112}"/>
            </c:ext>
          </c:extLst>
        </c:ser>
        <c:ser>
          <c:idx val="2"/>
          <c:order val="2"/>
          <c:tx>
            <c:strRef>
              <c:f>Sheet1!$D$1</c:f>
              <c:strCache>
                <c:ptCount val="1"/>
                <c:pt idx="0">
                  <c:v>More than 50%</c:v>
                </c:pt>
              </c:strCache>
            </c:strRef>
          </c:tx>
          <c:spPr>
            <a:solidFill>
              <a:srgbClr val="92D050"/>
            </a:solidFill>
            <a:ln>
              <a:noFill/>
            </a:ln>
            <a:effectLst/>
          </c:spPr>
          <c:invertIfNegative val="0"/>
          <c:cat>
            <c:strRef>
              <c:f>Sheet1!$A$2:$A$5</c:f>
              <c:strCache>
                <c:ptCount val="3"/>
                <c:pt idx="0">
                  <c:v>Res 5.1</c:v>
                </c:pt>
                <c:pt idx="1">
                  <c:v>Res 5.3</c:v>
                </c:pt>
                <c:pt idx="2">
                  <c:v>Res 5.4</c:v>
                </c:pt>
              </c:strCache>
            </c:strRef>
          </c:cat>
          <c:val>
            <c:numRef>
              <c:f>Sheet1!$D$2:$D$5</c:f>
              <c:numCache>
                <c:formatCode>General</c:formatCode>
                <c:ptCount val="4"/>
                <c:pt idx="0">
                  <c:v>12</c:v>
                </c:pt>
                <c:pt idx="1">
                  <c:v>0</c:v>
                </c:pt>
                <c:pt idx="2">
                  <c:v>0</c:v>
                </c:pt>
              </c:numCache>
            </c:numRef>
          </c:val>
          <c:extLst>
            <c:ext xmlns:c16="http://schemas.microsoft.com/office/drawing/2014/chart" uri="{C3380CC4-5D6E-409C-BE32-E72D297353CC}">
              <c16:uniqueId val="{00000002-9E94-43A0-A93C-14575717F112}"/>
            </c:ext>
          </c:extLst>
        </c:ser>
        <c:ser>
          <c:idx val="3"/>
          <c:order val="3"/>
          <c:tx>
            <c:strRef>
              <c:f>Sheet1!$E$1</c:f>
              <c:strCache>
                <c:ptCount val="1"/>
                <c:pt idx="0">
                  <c:v>Achieved</c:v>
                </c:pt>
              </c:strCache>
            </c:strRef>
          </c:tx>
          <c:spPr>
            <a:solidFill>
              <a:schemeClr val="accent5"/>
            </a:solidFill>
            <a:ln>
              <a:noFill/>
            </a:ln>
            <a:effectLst/>
          </c:spPr>
          <c:invertIfNegative val="0"/>
          <c:cat>
            <c:strRef>
              <c:f>Sheet1!$A$2:$A$5</c:f>
              <c:strCache>
                <c:ptCount val="3"/>
                <c:pt idx="0">
                  <c:v>Res 5.1</c:v>
                </c:pt>
                <c:pt idx="1">
                  <c:v>Res 5.3</c:v>
                </c:pt>
                <c:pt idx="2">
                  <c:v>Res 5.4</c:v>
                </c:pt>
              </c:strCache>
            </c:strRef>
          </c:cat>
          <c:val>
            <c:numRef>
              <c:f>Sheet1!$E$2:$E$5</c:f>
              <c:numCache>
                <c:formatCode>General</c:formatCode>
                <c:ptCount val="4"/>
                <c:pt idx="0">
                  <c:v>48</c:v>
                </c:pt>
                <c:pt idx="1">
                  <c:v>92</c:v>
                </c:pt>
                <c:pt idx="2">
                  <c:v>28</c:v>
                </c:pt>
              </c:numCache>
            </c:numRef>
          </c:val>
          <c:extLst>
            <c:ext xmlns:c16="http://schemas.microsoft.com/office/drawing/2014/chart" uri="{C3380CC4-5D6E-409C-BE32-E72D297353CC}">
              <c16:uniqueId val="{00000003-9E94-43A0-A93C-14575717F112}"/>
            </c:ext>
          </c:extLst>
        </c:ser>
        <c:ser>
          <c:idx val="4"/>
          <c:order val="4"/>
          <c:tx>
            <c:strRef>
              <c:f>Sheet1!$F$1</c:f>
              <c:strCache>
                <c:ptCount val="1"/>
                <c:pt idx="0">
                  <c:v>No response received</c:v>
                </c:pt>
              </c:strCache>
            </c:strRef>
          </c:tx>
          <c:spPr>
            <a:solidFill>
              <a:schemeClr val="accent6">
                <a:lumMod val="50000"/>
              </a:schemeClr>
            </a:solidFill>
            <a:ln>
              <a:noFill/>
            </a:ln>
            <a:effectLst/>
          </c:spPr>
          <c:invertIfNegative val="0"/>
          <c:cat>
            <c:strRef>
              <c:f>Sheet1!$A$2:$A$5</c:f>
              <c:strCache>
                <c:ptCount val="3"/>
                <c:pt idx="0">
                  <c:v>Res 5.1</c:v>
                </c:pt>
                <c:pt idx="1">
                  <c:v>Res 5.3</c:v>
                </c:pt>
                <c:pt idx="2">
                  <c:v>Res 5.4</c:v>
                </c:pt>
              </c:strCache>
            </c:strRef>
          </c:cat>
          <c:val>
            <c:numRef>
              <c:f>Sheet1!$F$2:$F$5</c:f>
              <c:numCache>
                <c:formatCode>General</c:formatCode>
                <c:ptCount val="4"/>
                <c:pt idx="0">
                  <c:v>0</c:v>
                </c:pt>
                <c:pt idx="1">
                  <c:v>0</c:v>
                </c:pt>
                <c:pt idx="2">
                  <c:v>8</c:v>
                </c:pt>
              </c:numCache>
            </c:numRef>
          </c:val>
          <c:extLst>
            <c:ext xmlns:c16="http://schemas.microsoft.com/office/drawing/2014/chart" uri="{C3380CC4-5D6E-409C-BE32-E72D297353CC}">
              <c16:uniqueId val="{00000004-9E94-43A0-A93C-14575717F112}"/>
            </c:ext>
          </c:extLst>
        </c:ser>
        <c:ser>
          <c:idx val="5"/>
          <c:order val="5"/>
          <c:tx>
            <c:strRef>
              <c:f>Sheet1!$G$1</c:f>
              <c:strCache>
                <c:ptCount val="1"/>
                <c:pt idx="0">
                  <c:v>Not Applicable</c:v>
                </c:pt>
              </c:strCache>
            </c:strRef>
          </c:tx>
          <c:spPr>
            <a:solidFill>
              <a:srgbClr val="7030A0"/>
            </a:solidFill>
            <a:ln>
              <a:noFill/>
            </a:ln>
            <a:effectLst/>
          </c:spPr>
          <c:invertIfNegative val="0"/>
          <c:cat>
            <c:strRef>
              <c:f>Sheet1!$A$2:$A$5</c:f>
              <c:strCache>
                <c:ptCount val="3"/>
                <c:pt idx="0">
                  <c:v>Res 5.1</c:v>
                </c:pt>
                <c:pt idx="1">
                  <c:v>Res 5.3</c:v>
                </c:pt>
                <c:pt idx="2">
                  <c:v>Res 5.4</c:v>
                </c:pt>
              </c:strCache>
            </c:strRef>
          </c:cat>
          <c:val>
            <c:numRef>
              <c:f>Sheet1!$G$2:$G$5</c:f>
              <c:numCache>
                <c:formatCode>General</c:formatCode>
                <c:ptCount val="4"/>
                <c:pt idx="0">
                  <c:v>0</c:v>
                </c:pt>
                <c:pt idx="1">
                  <c:v>0</c:v>
                </c:pt>
                <c:pt idx="2">
                  <c:v>0</c:v>
                </c:pt>
              </c:numCache>
            </c:numRef>
          </c:val>
          <c:extLst>
            <c:ext xmlns:c16="http://schemas.microsoft.com/office/drawing/2014/chart" uri="{C3380CC4-5D6E-409C-BE32-E72D297353CC}">
              <c16:uniqueId val="{00000005-9E94-43A0-A93C-14575717F112}"/>
            </c:ext>
          </c:extLst>
        </c:ser>
        <c:dLbls>
          <c:showLegendKey val="0"/>
          <c:showVal val="0"/>
          <c:showCatName val="0"/>
          <c:showSerName val="0"/>
          <c:showPercent val="0"/>
          <c:showBubbleSize val="0"/>
        </c:dLbls>
        <c:gapWidth val="150"/>
        <c:overlap val="100"/>
        <c:axId val="1607311615"/>
        <c:axId val="1607312095"/>
      </c:barChart>
      <c:catAx>
        <c:axId val="1607311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2095"/>
        <c:crosses val="autoZero"/>
        <c:auto val="1"/>
        <c:lblAlgn val="ctr"/>
        <c:lblOffset val="100"/>
        <c:noMultiLvlLbl val="0"/>
      </c:catAx>
      <c:valAx>
        <c:axId val="1607312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073116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0.33959</cdr:x>
      <cdr:y>0.23453</cdr:y>
    </cdr:from>
    <cdr:to>
      <cdr:x>0.39769</cdr:x>
      <cdr:y>0.32431</cdr:y>
    </cdr:to>
    <cdr:sp macro="" textlink="">
      <cdr:nvSpPr>
        <cdr:cNvPr id="2" name="TextBox 1">
          <a:extLst xmlns:a="http://schemas.openxmlformats.org/drawingml/2006/main">
            <a:ext uri="{FF2B5EF4-FFF2-40B4-BE49-F238E27FC236}">
              <a16:creationId xmlns:a16="http://schemas.microsoft.com/office/drawing/2014/main" id="{EF16FF2A-2FDE-95A0-2FC7-EED5B2D0A0C4}"/>
            </a:ext>
          </a:extLst>
        </cdr:cNvPr>
        <cdr:cNvSpPr txBox="1"/>
      </cdr:nvSpPr>
      <cdr:spPr>
        <a:xfrm xmlns:a="http://schemas.openxmlformats.org/drawingml/2006/main">
          <a:off x="2375364" y="1167730"/>
          <a:ext cx="406392" cy="4470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kern="1200" dirty="0"/>
            <a:t>9</a:t>
          </a:r>
          <a:endParaRPr lang="en-ZA" sz="1100" kern="1200" dirty="0"/>
        </a:p>
      </cdr:txBody>
    </cdr:sp>
  </cdr:relSizeAnchor>
  <cdr:relSizeAnchor xmlns:cdr="http://schemas.openxmlformats.org/drawingml/2006/chartDrawing">
    <cdr:from>
      <cdr:x>0.54067</cdr:x>
      <cdr:y>0.55549</cdr:y>
    </cdr:from>
    <cdr:to>
      <cdr:x>0.6162</cdr:x>
      <cdr:y>0.67356</cdr:y>
    </cdr:to>
    <cdr:sp macro="" textlink="">
      <cdr:nvSpPr>
        <cdr:cNvPr id="3" name="TextBox 2">
          <a:extLst xmlns:a="http://schemas.openxmlformats.org/drawingml/2006/main">
            <a:ext uri="{FF2B5EF4-FFF2-40B4-BE49-F238E27FC236}">
              <a16:creationId xmlns:a16="http://schemas.microsoft.com/office/drawing/2014/main" id="{075F6088-5808-1C8A-6BD0-49091F1A1552}"/>
            </a:ext>
          </a:extLst>
        </cdr:cNvPr>
        <cdr:cNvSpPr txBox="1"/>
      </cdr:nvSpPr>
      <cdr:spPr>
        <a:xfrm xmlns:a="http://schemas.openxmlformats.org/drawingml/2006/main">
          <a:off x="3781827" y="2765790"/>
          <a:ext cx="528320" cy="5878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kern="1200" dirty="0"/>
            <a:t>7</a:t>
          </a:r>
          <a:endParaRPr lang="en-ZA"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2026/04/09</a:t>
            </a:fld>
            <a:endParaRPr lang="en-ZA" dirty="0"/>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dirty="0"/>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x-none"/>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x-none" smtClean="0"/>
              <a:t>4/9/2026</a:t>
            </a:fld>
            <a:endParaRPr lang="x-non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x-none"/>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x-non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x-none" smtClean="0"/>
              <a:t>‹#›</a:t>
            </a:fld>
            <a:endParaRPr lang="x-none"/>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232832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879411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Tree>
    <p:extLst>
      <p:ext uri="{BB962C8B-B14F-4D97-AF65-F5344CB8AC3E}">
        <p14:creationId xmlns:p14="http://schemas.microsoft.com/office/powerpoint/2010/main" val="1602864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2166098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GB"/>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Tree>
    <p:extLst>
      <p:ext uri="{BB962C8B-B14F-4D97-AF65-F5344CB8AC3E}">
        <p14:creationId xmlns:p14="http://schemas.microsoft.com/office/powerpoint/2010/main" val="3179071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a:defRPr/>
            </a:pPr>
            <a:fld id="{882C7E67-1EE8-45B0-BDF4-FB621080F5D5}" type="slidenum">
              <a:rPr lang="en-US"/>
              <a:pPr>
                <a:defRPr/>
              </a:pPr>
              <a:t>‹#›</a:t>
            </a:fld>
            <a:endParaRPr lang="en-US"/>
          </a:p>
        </p:txBody>
      </p:sp>
    </p:spTree>
    <p:extLst>
      <p:ext uri="{BB962C8B-B14F-4D97-AF65-F5344CB8AC3E}">
        <p14:creationId xmlns:p14="http://schemas.microsoft.com/office/powerpoint/2010/main" val="217611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0"/>
            <a:ext cx="2844800" cy="365125"/>
          </a:xfrm>
          <a:prstGeom prst="rect">
            <a:avLst/>
          </a:prstGeom>
        </p:spPr>
        <p:txBody>
          <a:bodyPr/>
          <a:lstStyle/>
          <a:p>
            <a:fld id="{42D2A421-5C47-0B49-A6A4-0F919B6F5D3E}" type="slidenum">
              <a:rPr lang="en-US" smtClean="0"/>
              <a:t>‹#›</a:t>
            </a:fld>
            <a:endParaRPr lang="en-US"/>
          </a:p>
        </p:txBody>
      </p:sp>
      <p:pic>
        <p:nvPicPr>
          <p:cNvPr id="7" name="Picture 6" descr="Powerpoint Anet Muir 2-0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545"/>
            <a:ext cx="12192000" cy="6858000"/>
          </a:xfrm>
          <a:prstGeom prst="rect">
            <a:avLst/>
          </a:prstGeom>
        </p:spPr>
      </p:pic>
    </p:spTree>
    <p:extLst>
      <p:ext uri="{BB962C8B-B14F-4D97-AF65-F5344CB8AC3E}">
        <p14:creationId xmlns:p14="http://schemas.microsoft.com/office/powerpoint/2010/main" val="12618354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4514" y="-196537"/>
            <a:ext cx="12924259" cy="7332333"/>
          </a:xfrm>
          <a:prstGeom prst="rect">
            <a:avLst/>
          </a:prstGeom>
        </p:spPr>
      </p:pic>
    </p:spTree>
    <p:extLst>
      <p:ext uri="{BB962C8B-B14F-4D97-AF65-F5344CB8AC3E}">
        <p14:creationId xmlns:p14="http://schemas.microsoft.com/office/powerpoint/2010/main" val="1728813878"/>
      </p:ext>
    </p:extLst>
  </p:cSld>
  <p:clrMap bg1="lt1" tx1="dk1" bg2="lt2" tx2="dk2" accent1="accent1" accent2="accent2" accent3="accent3" accent4="accent4" accent5="accent5" accent6="accent6" hlink="hlink" folHlink="folHlink"/>
  <p:sldLayoutIdLst>
    <p:sldLayoutId id="2147485200" r:id="rId1"/>
    <p:sldLayoutId id="2147485211" r:id="rId2"/>
    <p:sldLayoutId id="21474851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570744"/>
      </p:ext>
    </p:extLst>
  </p:cSld>
  <p:clrMap bg1="lt1" tx1="dk1" bg2="lt2" tx2="dk2" accent1="accent1" accent2="accent2" accent3="accent3" accent4="accent4" accent5="accent5" accent6="accent6" hlink="hlink" folHlink="folHlink"/>
  <p:sldLayoutIdLst>
    <p:sldLayoutId id="2147485213" r:id="rId1"/>
    <p:sldLayoutId id="2147485214" r:id="rId2"/>
    <p:sldLayoutId id="2147485215" r:id="rId3"/>
    <p:sldLayoutId id="2147485216" r:id="rId4"/>
    <p:sldLayoutId id="2147485217"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a:spLocks noChangeArrowheads="1"/>
          </p:cNvSpPr>
          <p:nvPr/>
        </p:nvSpPr>
        <p:spPr bwMode="auto">
          <a:xfrm>
            <a:off x="5262420" y="3819361"/>
            <a:ext cx="359709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rgbClr val="FFFFFF"/>
                </a:solidFill>
              </a:rPr>
              <a:t>Presented by:      </a:t>
            </a:r>
            <a:r>
              <a:rPr lang="en-US" sz="1200" dirty="0" err="1">
                <a:solidFill>
                  <a:srgbClr val="FFFFFF"/>
                </a:solidFill>
              </a:rPr>
              <a:t>Ms</a:t>
            </a:r>
            <a:r>
              <a:rPr lang="en-US" sz="1200" dirty="0">
                <a:solidFill>
                  <a:srgbClr val="FFFFFF"/>
                </a:solidFill>
              </a:rPr>
              <a:t> Zanele Bila-Mupariwa</a:t>
            </a:r>
          </a:p>
          <a:p>
            <a:pPr eaLnBrk="1" hangingPunct="1"/>
            <a:r>
              <a:rPr lang="en-US" sz="1200" dirty="0">
                <a:solidFill>
                  <a:srgbClr val="FFFFFF"/>
                </a:solidFill>
              </a:rPr>
              <a:t>Designation:	       Regional Head: Western Cape</a:t>
            </a:r>
          </a:p>
        </p:txBody>
      </p:sp>
      <p:sp>
        <p:nvSpPr>
          <p:cNvPr id="6" name="TextBox 5">
            <a:extLst>
              <a:ext uri="{FF2B5EF4-FFF2-40B4-BE49-F238E27FC236}">
                <a16:creationId xmlns:a16="http://schemas.microsoft.com/office/drawing/2014/main" id="{D928070B-9216-966B-632D-CF6BCD6C6209}"/>
              </a:ext>
            </a:extLst>
          </p:cNvPr>
          <p:cNvSpPr txBox="1"/>
          <p:nvPr/>
        </p:nvSpPr>
        <p:spPr>
          <a:xfrm>
            <a:off x="6896100" y="1236784"/>
            <a:ext cx="4914900" cy="307777"/>
          </a:xfrm>
          <a:prstGeom prst="rect">
            <a:avLst/>
          </a:prstGeom>
          <a:noFill/>
        </p:spPr>
        <p:txBody>
          <a:bodyPr wrap="square" rtlCol="0">
            <a:spAutoFit/>
          </a:bodyPr>
          <a:lstStyle/>
          <a:p>
            <a:pPr algn="r"/>
            <a:r>
              <a:rPr lang="en-US" sz="1400" b="1" dirty="0">
                <a:solidFill>
                  <a:schemeClr val="bg1"/>
                </a:solidFill>
                <a:latin typeface="Arial" panose="020B0604020202020204" pitchFamily="34" charset="0"/>
                <a:cs typeface="Arial" panose="020B0604020202020204" pitchFamily="34" charset="0"/>
              </a:rPr>
              <a:t>NATIONAL MINISTERIAL WEBINAR</a:t>
            </a:r>
            <a:endParaRPr lang="en-ZA" sz="14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928070B-9216-966B-632D-CF6BCD6C6209}"/>
              </a:ext>
            </a:extLst>
          </p:cNvPr>
          <p:cNvSpPr txBox="1"/>
          <p:nvPr/>
        </p:nvSpPr>
        <p:spPr>
          <a:xfrm>
            <a:off x="6921500" y="1541584"/>
            <a:ext cx="5270500" cy="1569660"/>
          </a:xfrm>
          <a:prstGeom prst="rect">
            <a:avLst/>
          </a:prstGeom>
          <a:noFill/>
        </p:spPr>
        <p:txBody>
          <a:bodyPr wrap="square" rtlCol="0">
            <a:spAutoFit/>
          </a:bodyPr>
          <a:lstStyle/>
          <a:p>
            <a:pPr algn="r"/>
            <a:r>
              <a:rPr lang="en-US" sz="2400" dirty="0">
                <a:solidFill>
                  <a:schemeClr val="bg1"/>
                </a:solidFill>
                <a:latin typeface="Arial" panose="020B0604020202020204" pitchFamily="34" charset="0"/>
                <a:cs typeface="Arial" panose="020B0604020202020204" pitchFamily="34" charset="0"/>
              </a:rPr>
              <a:t>IMPLEMENTATION OF THE 2025</a:t>
            </a:r>
          </a:p>
          <a:p>
            <a:pPr algn="r"/>
            <a:r>
              <a:rPr lang="en-US" sz="2400" b="1" dirty="0">
                <a:solidFill>
                  <a:srgbClr val="CCFFCC"/>
                </a:solidFill>
                <a:latin typeface="Arial" panose="020B0604020202020204" pitchFamily="34" charset="0"/>
                <a:cs typeface="Arial" panose="020B0604020202020204" pitchFamily="34" charset="0"/>
              </a:rPr>
              <a:t>WATER AND SANITATION INDABA RESOLUTIONS: </a:t>
            </a:r>
          </a:p>
          <a:p>
            <a:pPr algn="r"/>
            <a:r>
              <a:rPr lang="en-US" sz="2400" b="1" dirty="0">
                <a:solidFill>
                  <a:srgbClr val="CCFFCC"/>
                </a:solidFill>
                <a:latin typeface="Arial" panose="020B0604020202020204" pitchFamily="34" charset="0"/>
                <a:cs typeface="Arial" panose="020B0604020202020204" pitchFamily="34" charset="0"/>
              </a:rPr>
              <a:t>Western Cape Report</a:t>
            </a:r>
            <a:endParaRPr lang="en-ZA" sz="2400" b="1" dirty="0">
              <a:solidFill>
                <a:srgbClr val="CCFFCC"/>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928070B-9216-966B-632D-CF6BCD6C6209}"/>
              </a:ext>
            </a:extLst>
          </p:cNvPr>
          <p:cNvSpPr txBox="1"/>
          <p:nvPr/>
        </p:nvSpPr>
        <p:spPr>
          <a:xfrm>
            <a:off x="1271464" y="5296436"/>
            <a:ext cx="1587500" cy="523220"/>
          </a:xfrm>
          <a:prstGeom prst="rect">
            <a:avLst/>
          </a:prstGeom>
          <a:noFill/>
        </p:spPr>
        <p:txBody>
          <a:bodyPr wrap="square" rtlCol="0">
            <a:spAutoFit/>
          </a:bodyPr>
          <a:lstStyle/>
          <a:p>
            <a:pPr algn="ctr"/>
            <a:r>
              <a:rPr lang="en-GB" sz="1400" b="1" dirty="0">
                <a:solidFill>
                  <a:schemeClr val="bg1"/>
                </a:solidFill>
              </a:rPr>
              <a:t>FRIDAY, </a:t>
            </a:r>
            <a:br>
              <a:rPr lang="en-GB" sz="1400" b="1" dirty="0">
                <a:solidFill>
                  <a:schemeClr val="bg1"/>
                </a:solidFill>
              </a:rPr>
            </a:br>
            <a:r>
              <a:rPr lang="en-GB" sz="1400" b="1" dirty="0">
                <a:solidFill>
                  <a:schemeClr val="bg1"/>
                </a:solidFill>
              </a:rPr>
              <a:t>10 APRIL 2026</a:t>
            </a:r>
            <a:endParaRPr lang="en-ZA" sz="1400" dirty="0">
              <a:solidFill>
                <a:schemeClr val="bg1"/>
              </a:solidFill>
            </a:endParaRPr>
          </a:p>
        </p:txBody>
      </p:sp>
      <p:sp>
        <p:nvSpPr>
          <p:cNvPr id="9" name="TextBox 8">
            <a:extLst>
              <a:ext uri="{FF2B5EF4-FFF2-40B4-BE49-F238E27FC236}">
                <a16:creationId xmlns:a16="http://schemas.microsoft.com/office/drawing/2014/main" id="{D928070B-9216-966B-632D-CF6BCD6C6209}"/>
              </a:ext>
            </a:extLst>
          </p:cNvPr>
          <p:cNvSpPr txBox="1"/>
          <p:nvPr/>
        </p:nvSpPr>
        <p:spPr>
          <a:xfrm>
            <a:off x="3962478" y="5257290"/>
            <a:ext cx="1587500" cy="523220"/>
          </a:xfrm>
          <a:prstGeom prst="rect">
            <a:avLst/>
          </a:prstGeom>
          <a:noFill/>
        </p:spPr>
        <p:txBody>
          <a:bodyPr wrap="square" rtlCol="0">
            <a:spAutoFit/>
          </a:bodyPr>
          <a:lstStyle/>
          <a:p>
            <a:pPr algn="ctr"/>
            <a:r>
              <a:rPr lang="en-GB" sz="1400" dirty="0">
                <a:solidFill>
                  <a:srgbClr val="FFFFFF"/>
                </a:solidFill>
              </a:rPr>
              <a:t>TIME:</a:t>
            </a:r>
            <a:endParaRPr lang="en-ZA" sz="1400" dirty="0">
              <a:solidFill>
                <a:srgbClr val="FFFFFF"/>
              </a:solidFill>
            </a:endParaRPr>
          </a:p>
          <a:p>
            <a:pPr algn="ctr"/>
            <a:r>
              <a:rPr lang="en-GB" sz="1400" b="1" dirty="0">
                <a:solidFill>
                  <a:srgbClr val="FFFFFF"/>
                </a:solidFill>
              </a:rPr>
              <a:t>10:00 to 13:00</a:t>
            </a:r>
            <a:endParaRPr lang="en-ZA" sz="1400" dirty="0">
              <a:solidFill>
                <a:srgbClr val="FFFFFF"/>
              </a:solidFill>
            </a:endParaRPr>
          </a:p>
        </p:txBody>
      </p:sp>
      <p:sp>
        <p:nvSpPr>
          <p:cNvPr id="10" name="TextBox 9">
            <a:extLst>
              <a:ext uri="{FF2B5EF4-FFF2-40B4-BE49-F238E27FC236}">
                <a16:creationId xmlns:a16="http://schemas.microsoft.com/office/drawing/2014/main" id="{D928070B-9216-966B-632D-CF6BCD6C6209}"/>
              </a:ext>
            </a:extLst>
          </p:cNvPr>
          <p:cNvSpPr txBox="1"/>
          <p:nvPr/>
        </p:nvSpPr>
        <p:spPr>
          <a:xfrm>
            <a:off x="6529264" y="5080992"/>
            <a:ext cx="1687636" cy="738664"/>
          </a:xfrm>
          <a:prstGeom prst="rect">
            <a:avLst/>
          </a:prstGeom>
          <a:noFill/>
        </p:spPr>
        <p:txBody>
          <a:bodyPr wrap="square" rtlCol="0">
            <a:spAutoFit/>
          </a:bodyPr>
          <a:lstStyle/>
          <a:p>
            <a:pPr algn="ctr"/>
            <a:r>
              <a:rPr lang="en-GB" sz="1400" dirty="0">
                <a:solidFill>
                  <a:srgbClr val="FFFFFF"/>
                </a:solidFill>
              </a:rPr>
              <a:t>VENUE:</a:t>
            </a:r>
            <a:endParaRPr lang="en-ZA" sz="1400" dirty="0">
              <a:solidFill>
                <a:srgbClr val="FFFFFF"/>
              </a:solidFill>
            </a:endParaRPr>
          </a:p>
          <a:p>
            <a:pPr algn="ctr"/>
            <a:r>
              <a:rPr lang="en-GB" sz="1400" b="1" dirty="0">
                <a:solidFill>
                  <a:srgbClr val="FFFFFF"/>
                </a:solidFill>
              </a:rPr>
              <a:t>ZOOM VIRTUAL PLATFORM</a:t>
            </a:r>
            <a:endParaRPr lang="en-ZA" sz="1400" dirty="0">
              <a:solidFill>
                <a:srgbClr val="FFFFFF"/>
              </a:solidFill>
            </a:endParaRPr>
          </a:p>
        </p:txBody>
      </p:sp>
    </p:spTree>
    <p:extLst>
      <p:ext uri="{BB962C8B-B14F-4D97-AF65-F5344CB8AC3E}">
        <p14:creationId xmlns:p14="http://schemas.microsoft.com/office/powerpoint/2010/main" val="274188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CD656-F988-0074-2948-433F1D0ED5AB}"/>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125829D-65D0-7842-B15C-3D5183CE523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10</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379C5D2D-022F-5648-F4F5-53C584A5C9CF}"/>
              </a:ext>
            </a:extLst>
          </p:cNvPr>
          <p:cNvSpPr txBox="1">
            <a:spLocks/>
          </p:cNvSpPr>
          <p:nvPr/>
        </p:nvSpPr>
        <p:spPr bwMode="auto">
          <a:xfrm>
            <a:off x="0" y="294372"/>
            <a:ext cx="12066104"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(4)</a:t>
            </a:r>
          </a:p>
        </p:txBody>
      </p:sp>
      <p:graphicFrame>
        <p:nvGraphicFramePr>
          <p:cNvPr id="4" name="Chart 3">
            <a:extLst>
              <a:ext uri="{FF2B5EF4-FFF2-40B4-BE49-F238E27FC236}">
                <a16:creationId xmlns:a16="http://schemas.microsoft.com/office/drawing/2014/main" id="{2D405B56-D6B1-E0FC-53E8-0B2DD76DC1C3}"/>
              </a:ext>
            </a:extLst>
          </p:cNvPr>
          <p:cNvGraphicFramePr/>
          <p:nvPr>
            <p:extLst>
              <p:ext uri="{D42A27DB-BD31-4B8C-83A1-F6EECF244321}">
                <p14:modId xmlns:p14="http://schemas.microsoft.com/office/powerpoint/2010/main" val="4081938476"/>
              </p:ext>
            </p:extLst>
          </p:nvPr>
        </p:nvGraphicFramePr>
        <p:xfrm>
          <a:off x="172720" y="657225"/>
          <a:ext cx="5641258"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6">
            <a:extLst>
              <a:ext uri="{FF2B5EF4-FFF2-40B4-BE49-F238E27FC236}">
                <a16:creationId xmlns:a16="http://schemas.microsoft.com/office/drawing/2014/main" id="{E4F4D2BB-9449-F764-8C4C-AAA209A52641}"/>
              </a:ext>
            </a:extLst>
          </p:cNvPr>
          <p:cNvSpPr txBox="1">
            <a:spLocks noChangeArrowheads="1"/>
          </p:cNvSpPr>
          <p:nvPr/>
        </p:nvSpPr>
        <p:spPr bwMode="auto">
          <a:xfrm>
            <a:off x="5610225" y="739651"/>
            <a:ext cx="6287430" cy="5940088"/>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2000" dirty="0"/>
              <a:t>(3.14) 20% of WSAs/WSP has started (&lt;50%) to implement the local government </a:t>
            </a:r>
            <a:r>
              <a:rPr lang="en-US" sz="2000" dirty="0" err="1"/>
              <a:t>professionalisation</a:t>
            </a:r>
            <a:r>
              <a:rPr lang="en-US" sz="2000" dirty="0"/>
              <a:t> framework, 8% have made good progress (&gt;50%), 12% have achieved but 20% of WSAs have not provided a report on this resolution</a:t>
            </a:r>
          </a:p>
          <a:p>
            <a:pPr algn="just"/>
            <a:endParaRPr lang="en-US" sz="2000" dirty="0"/>
          </a:p>
          <a:p>
            <a:pPr algn="just"/>
            <a:r>
              <a:rPr lang="en-US" sz="2000" dirty="0"/>
              <a:t>(3.17) 8% of WSAs reported having started (&lt;50%) to </a:t>
            </a:r>
            <a:r>
              <a:rPr lang="en-US" sz="2000" dirty="0" err="1"/>
              <a:t>prioritise</a:t>
            </a:r>
            <a:r>
              <a:rPr lang="en-US" sz="2000" dirty="0"/>
              <a:t> creation and filling of key technical positions, 24% reporting making good progress (&gt;50%). 16% have </a:t>
            </a:r>
            <a:r>
              <a:rPr lang="en-US" sz="2000" dirty="0" err="1"/>
              <a:t>prioritised</a:t>
            </a:r>
            <a:r>
              <a:rPr lang="en-US" sz="2000" dirty="0"/>
              <a:t> creation and filling of key posts whilst 16% WSAs have not provided a report on this resolution</a:t>
            </a:r>
          </a:p>
          <a:p>
            <a:pPr algn="just"/>
            <a:endParaRPr lang="en-US" sz="2000" dirty="0"/>
          </a:p>
          <a:p>
            <a:pPr algn="just"/>
            <a:r>
              <a:rPr lang="en-US" sz="2000" dirty="0"/>
              <a:t>(3.18) 40% of WSAs have reported having started such reviews,  8% of WSAs reported making good progress in reviewing their bylaws (&gt;50%) with regard to enforcement of water and sanitation policies. 20% of WSAs have reviewed their bylaws, whilst 4% of WSAs did not provide a report for this resolution</a:t>
            </a:r>
          </a:p>
        </p:txBody>
      </p:sp>
    </p:spTree>
    <p:extLst>
      <p:ext uri="{BB962C8B-B14F-4D97-AF65-F5344CB8AC3E}">
        <p14:creationId xmlns:p14="http://schemas.microsoft.com/office/powerpoint/2010/main" val="423160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504AA-A401-96A2-068A-86774C1B92E4}"/>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D6A9B7C4-ABEC-3906-6DA7-6F6CF1ABC785}"/>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11</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C876075-CDCA-928C-6DFB-24BB0149D238}"/>
              </a:ext>
            </a:extLst>
          </p:cNvPr>
          <p:cNvSpPr txBox="1">
            <a:spLocks/>
          </p:cNvSpPr>
          <p:nvPr/>
        </p:nvSpPr>
        <p:spPr bwMode="auto">
          <a:xfrm>
            <a:off x="0" y="363220"/>
            <a:ext cx="12557760"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4: Building partnerships through building water sensitive and resilient communities</a:t>
            </a:r>
          </a:p>
        </p:txBody>
      </p:sp>
      <p:sp>
        <p:nvSpPr>
          <p:cNvPr id="10" name="TextBox 6">
            <a:extLst>
              <a:ext uri="{FF2B5EF4-FFF2-40B4-BE49-F238E27FC236}">
                <a16:creationId xmlns:a16="http://schemas.microsoft.com/office/drawing/2014/main" id="{6DC0205C-45F6-6F40-DB6D-AFF28A1199CB}"/>
              </a:ext>
            </a:extLst>
          </p:cNvPr>
          <p:cNvSpPr txBox="1">
            <a:spLocks noChangeArrowheads="1"/>
          </p:cNvSpPr>
          <p:nvPr/>
        </p:nvSpPr>
        <p:spPr bwMode="auto">
          <a:xfrm>
            <a:off x="5791200" y="1356793"/>
            <a:ext cx="6263493" cy="3597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2000" dirty="0"/>
              <a:t>(4.1) 2% of WSAs reported working with business and civil society to raise awareness, 4% have reported that they are making good progress (&gt;50%) to work with these leaders. 4% of WSAs reported not having started</a:t>
            </a:r>
          </a:p>
          <a:p>
            <a:pPr algn="just" eaLnBrk="1" hangingPunct="1">
              <a:lnSpc>
                <a:spcPts val="2475"/>
              </a:lnSpc>
            </a:pPr>
            <a:endParaRPr lang="en-US" sz="2000" dirty="0"/>
          </a:p>
          <a:p>
            <a:pPr algn="just" eaLnBrk="1" hangingPunct="1">
              <a:lnSpc>
                <a:spcPts val="2475"/>
              </a:lnSpc>
            </a:pPr>
            <a:r>
              <a:rPr lang="en-US" sz="2000" dirty="0"/>
              <a:t>(4.4) 4% of WSAs reported commencing (&gt;50%) on this resolution to work with local business and civil society to address W&amp;S challenges, 84% of WSAs reported working with local business and civil society. 12% of WSAs have not yet started.</a:t>
            </a:r>
          </a:p>
        </p:txBody>
      </p:sp>
      <p:graphicFrame>
        <p:nvGraphicFramePr>
          <p:cNvPr id="3" name="Chart 2">
            <a:extLst>
              <a:ext uri="{FF2B5EF4-FFF2-40B4-BE49-F238E27FC236}">
                <a16:creationId xmlns:a16="http://schemas.microsoft.com/office/drawing/2014/main" id="{81362998-2DA8-3290-4BE3-0438AD552933}"/>
              </a:ext>
            </a:extLst>
          </p:cNvPr>
          <p:cNvGraphicFramePr/>
          <p:nvPr>
            <p:extLst>
              <p:ext uri="{D42A27DB-BD31-4B8C-83A1-F6EECF244321}">
                <p14:modId xmlns:p14="http://schemas.microsoft.com/office/powerpoint/2010/main" val="1898679228"/>
              </p:ext>
            </p:extLst>
          </p:nvPr>
        </p:nvGraphicFramePr>
        <p:xfrm>
          <a:off x="137308" y="1076113"/>
          <a:ext cx="5491967"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3115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6474A-7B90-CD9E-0C18-5493F5FA483C}"/>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1E7F436-CB03-7EA4-B3B7-C6BEAE9EABDB}"/>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12</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F688C78-5765-B1A4-EC20-CB1A8ACEBB7B}"/>
              </a:ext>
            </a:extLst>
          </p:cNvPr>
          <p:cNvSpPr txBox="1">
            <a:spLocks/>
          </p:cNvSpPr>
          <p:nvPr/>
        </p:nvSpPr>
        <p:spPr bwMode="auto">
          <a:xfrm>
            <a:off x="-1" y="363220"/>
            <a:ext cx="11897655"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5: Fighting criminality and corruption in the water and sanitation sector</a:t>
            </a:r>
          </a:p>
        </p:txBody>
      </p:sp>
      <p:graphicFrame>
        <p:nvGraphicFramePr>
          <p:cNvPr id="3" name="Chart 2">
            <a:extLst>
              <a:ext uri="{FF2B5EF4-FFF2-40B4-BE49-F238E27FC236}">
                <a16:creationId xmlns:a16="http://schemas.microsoft.com/office/drawing/2014/main" id="{EE644F43-484E-D589-AD18-9D36F1330747}"/>
              </a:ext>
            </a:extLst>
          </p:cNvPr>
          <p:cNvGraphicFramePr/>
          <p:nvPr>
            <p:extLst>
              <p:ext uri="{D42A27DB-BD31-4B8C-83A1-F6EECF244321}">
                <p14:modId xmlns:p14="http://schemas.microsoft.com/office/powerpoint/2010/main" val="433316527"/>
              </p:ext>
            </p:extLst>
          </p:nvPr>
        </p:nvGraphicFramePr>
        <p:xfrm>
          <a:off x="0" y="496924"/>
          <a:ext cx="5641258"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59B6BC3-060F-22E9-C840-6B36CC3A866E}"/>
              </a:ext>
            </a:extLst>
          </p:cNvPr>
          <p:cNvSpPr txBox="1">
            <a:spLocks noChangeArrowheads="1"/>
          </p:cNvSpPr>
          <p:nvPr/>
        </p:nvSpPr>
        <p:spPr bwMode="auto">
          <a:xfrm>
            <a:off x="5641258" y="1306439"/>
            <a:ext cx="6275705" cy="455900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2000" dirty="0"/>
              <a:t>(5.1) 12% of WSAs reported having started to develop an infrastructure security strategy, with 12% of WSAs is progressing well. 48% of WSAs in this province is achieving this target. 28% of WSAs reported not having started</a:t>
            </a:r>
          </a:p>
          <a:p>
            <a:pPr algn="just" eaLnBrk="1" hangingPunct="1">
              <a:lnSpc>
                <a:spcPts val="2475"/>
              </a:lnSpc>
            </a:pPr>
            <a:endParaRPr lang="en-US" sz="2000" dirty="0"/>
          </a:p>
          <a:p>
            <a:pPr algn="just" eaLnBrk="1" hangingPunct="1">
              <a:lnSpc>
                <a:spcPts val="2475"/>
              </a:lnSpc>
            </a:pPr>
            <a:r>
              <a:rPr lang="en-US" sz="2000" dirty="0"/>
              <a:t>(5.3) 92% of WSAs reported implementing community and awareness </a:t>
            </a:r>
            <a:r>
              <a:rPr lang="en-US" sz="2000" dirty="0" err="1"/>
              <a:t>programmes</a:t>
            </a:r>
            <a:r>
              <a:rPr lang="en-US" sz="2000" dirty="0"/>
              <a:t>, 4% of WSAs have commenced with the development of such </a:t>
            </a:r>
            <a:r>
              <a:rPr lang="en-US" sz="2000" dirty="0" err="1"/>
              <a:t>programmes</a:t>
            </a:r>
            <a:r>
              <a:rPr lang="en-US" sz="2000" dirty="0"/>
              <a:t>. 4% of WSAs have not yet started</a:t>
            </a:r>
          </a:p>
          <a:p>
            <a:pPr algn="just" eaLnBrk="1" hangingPunct="1">
              <a:lnSpc>
                <a:spcPts val="2475"/>
              </a:lnSpc>
            </a:pPr>
            <a:endParaRPr lang="en-US" sz="2000" dirty="0"/>
          </a:p>
          <a:p>
            <a:pPr algn="just" eaLnBrk="1" hangingPunct="1">
              <a:lnSpc>
                <a:spcPts val="2475"/>
              </a:lnSpc>
            </a:pPr>
            <a:r>
              <a:rPr lang="en-US" sz="2000" dirty="0"/>
              <a:t>(5.4) 28% of WSAs have established water committees. 8% of WSAs have not reported on this resolution. 64% of WSAs reported no progress yet</a:t>
            </a:r>
          </a:p>
        </p:txBody>
      </p:sp>
    </p:spTree>
    <p:extLst>
      <p:ext uri="{BB962C8B-B14F-4D97-AF65-F5344CB8AC3E}">
        <p14:creationId xmlns:p14="http://schemas.microsoft.com/office/powerpoint/2010/main" val="93387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D480D2-629A-9076-F25F-439CF94A5E15}"/>
              </a:ext>
            </a:extLst>
          </p:cNvPr>
          <p:cNvPicPr>
            <a:picLocks noChangeAspect="1"/>
          </p:cNvPicPr>
          <p:nvPr/>
        </p:nvPicPr>
        <p:blipFill>
          <a:blip r:embed="rId2"/>
          <a:srcRect/>
          <a:stretch>
            <a:fillRect/>
          </a:stretch>
        </p:blipFill>
        <p:spPr>
          <a:xfrm>
            <a:off x="20" y="10"/>
            <a:ext cx="12191980" cy="6857990"/>
          </a:xfrm>
          <a:prstGeom prst="rect">
            <a:avLst/>
          </a:prstGeom>
          <a:noFill/>
        </p:spPr>
      </p:pic>
    </p:spTree>
    <p:extLst>
      <p:ext uri="{BB962C8B-B14F-4D97-AF65-F5344CB8AC3E}">
        <p14:creationId xmlns:p14="http://schemas.microsoft.com/office/powerpoint/2010/main" val="4186819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2AD681-B194-A946-D02F-B8BDA7F863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4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F4734588-6E37-705D-CA2C-6078639E812A}"/>
              </a:ext>
            </a:extLst>
          </p:cNvPr>
          <p:cNvSpPr>
            <a:spLocks noGrp="1"/>
          </p:cNvSpPr>
          <p:nvPr>
            <p:ph type="title"/>
          </p:nvPr>
        </p:nvSpPr>
        <p:spPr>
          <a:xfrm>
            <a:off x="290023" y="168348"/>
            <a:ext cx="10972800" cy="542262"/>
          </a:xfrm>
        </p:spPr>
        <p:txBody>
          <a:bodyPr/>
          <a:lstStyle/>
          <a:p>
            <a:pPr algn="l"/>
            <a:r>
              <a:rPr lang="en-ZA" sz="2000" dirty="0">
                <a:latin typeface="+mn-lt"/>
              </a:rPr>
              <a:t>Water Service Authorities in Western Cape Province</a:t>
            </a:r>
          </a:p>
        </p:txBody>
      </p:sp>
      <p:sp>
        <p:nvSpPr>
          <p:cNvPr id="4" name="Content Placeholder 3">
            <a:extLst>
              <a:ext uri="{FF2B5EF4-FFF2-40B4-BE49-F238E27FC236}">
                <a16:creationId xmlns:a16="http://schemas.microsoft.com/office/drawing/2014/main" id="{11A110CB-EF58-BFEC-00AE-ED54DE06F1B9}"/>
              </a:ext>
            </a:extLst>
          </p:cNvPr>
          <p:cNvSpPr>
            <a:spLocks noGrp="1"/>
          </p:cNvSpPr>
          <p:nvPr>
            <p:ph sz="quarter" idx="13"/>
          </p:nvPr>
        </p:nvSpPr>
        <p:spPr>
          <a:xfrm>
            <a:off x="290023" y="744870"/>
            <a:ext cx="10972800" cy="5808921"/>
          </a:xfrm>
        </p:spPr>
        <p:txBody>
          <a:bodyPr numCol="2"/>
          <a:lstStyle/>
          <a:p>
            <a:r>
              <a:rPr lang="en-ZA" dirty="0"/>
              <a:t>Beaufort West Local Municipality</a:t>
            </a:r>
          </a:p>
          <a:p>
            <a:r>
              <a:rPr lang="en-ZA" dirty="0"/>
              <a:t>Bergrivier Local Municipality</a:t>
            </a:r>
          </a:p>
          <a:p>
            <a:r>
              <a:rPr lang="en-ZA" dirty="0"/>
              <a:t>Bitou Local Municipality</a:t>
            </a:r>
          </a:p>
          <a:p>
            <a:r>
              <a:rPr lang="en-ZA" dirty="0"/>
              <a:t>Breede Valley Local Municipality</a:t>
            </a:r>
          </a:p>
          <a:p>
            <a:r>
              <a:rPr lang="en-ZA" dirty="0"/>
              <a:t>Cape Agulhas Local Municipality</a:t>
            </a:r>
          </a:p>
          <a:p>
            <a:r>
              <a:rPr lang="en-ZA" dirty="0"/>
              <a:t>Cederberg Local Municipality</a:t>
            </a:r>
          </a:p>
          <a:p>
            <a:r>
              <a:rPr lang="en-ZA" dirty="0"/>
              <a:t>City of Cape Town Metropolitan Municipality</a:t>
            </a:r>
          </a:p>
          <a:p>
            <a:r>
              <a:rPr lang="en-ZA" dirty="0"/>
              <a:t>Drakenstein Local Municipality</a:t>
            </a:r>
          </a:p>
          <a:p>
            <a:r>
              <a:rPr lang="en-ZA" dirty="0"/>
              <a:t>George Local Municipality</a:t>
            </a:r>
          </a:p>
          <a:p>
            <a:r>
              <a:rPr lang="en-ZA" dirty="0"/>
              <a:t>Hessequa Local Municipality</a:t>
            </a:r>
          </a:p>
          <a:p>
            <a:r>
              <a:rPr lang="en-ZA" dirty="0"/>
              <a:t>Kannaland Local Municipality</a:t>
            </a:r>
          </a:p>
          <a:p>
            <a:r>
              <a:rPr lang="en-ZA" dirty="0"/>
              <a:t>Knysna Local Municipality</a:t>
            </a:r>
          </a:p>
          <a:p>
            <a:r>
              <a:rPr lang="en-ZA" dirty="0"/>
              <a:t>Laingsburg Local Municipality</a:t>
            </a:r>
          </a:p>
          <a:p>
            <a:r>
              <a:rPr lang="en-ZA" dirty="0"/>
              <a:t>Langeberg Municipality</a:t>
            </a:r>
          </a:p>
          <a:p>
            <a:r>
              <a:rPr lang="en-ZA" dirty="0"/>
              <a:t>Matzikama Local Municipality</a:t>
            </a:r>
          </a:p>
          <a:p>
            <a:r>
              <a:rPr lang="en-ZA" dirty="0"/>
              <a:t>Mossel Bay Local Municipality</a:t>
            </a:r>
          </a:p>
          <a:p>
            <a:r>
              <a:rPr lang="en-ZA" dirty="0"/>
              <a:t>Oudtshoorn Local Municipality</a:t>
            </a:r>
          </a:p>
          <a:p>
            <a:r>
              <a:rPr lang="en-ZA" dirty="0"/>
              <a:t>Overstrand Local Municipality</a:t>
            </a:r>
          </a:p>
          <a:p>
            <a:r>
              <a:rPr lang="en-ZA" dirty="0"/>
              <a:t>Prince Albert Local Municipality</a:t>
            </a:r>
          </a:p>
          <a:p>
            <a:r>
              <a:rPr lang="en-ZA" dirty="0"/>
              <a:t>Saldanha Bay Local Municipality</a:t>
            </a:r>
          </a:p>
          <a:p>
            <a:r>
              <a:rPr lang="en-ZA" dirty="0"/>
              <a:t>Stellenbosch Local Municipality</a:t>
            </a:r>
          </a:p>
          <a:p>
            <a:r>
              <a:rPr lang="en-ZA" dirty="0"/>
              <a:t>Swartland Local Municipality</a:t>
            </a:r>
          </a:p>
          <a:p>
            <a:r>
              <a:rPr lang="en-ZA" dirty="0"/>
              <a:t>Swellendam Local Municipality</a:t>
            </a:r>
          </a:p>
          <a:p>
            <a:r>
              <a:rPr lang="en-ZA" dirty="0"/>
              <a:t>Theewaterskloof Local Municipality</a:t>
            </a:r>
          </a:p>
          <a:p>
            <a:r>
              <a:rPr lang="en-ZA" dirty="0"/>
              <a:t>Witzenberg Local Municipality</a:t>
            </a:r>
          </a:p>
          <a:p>
            <a:pPr marL="0" indent="0">
              <a:buNone/>
            </a:pPr>
            <a:endParaRPr lang="en-ZA" dirty="0"/>
          </a:p>
        </p:txBody>
      </p:sp>
    </p:spTree>
    <p:extLst>
      <p:ext uri="{BB962C8B-B14F-4D97-AF65-F5344CB8AC3E}">
        <p14:creationId xmlns:p14="http://schemas.microsoft.com/office/powerpoint/2010/main" val="1392566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5CE2C-D56B-9051-4E4D-8623E1156C0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00F23D-7D38-1A8E-49A2-848ED83024D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776343A-3C87-9F2C-C625-DA8CF330A144}"/>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DC57F89F-B63D-9385-A951-76BD26913D21}"/>
              </a:ext>
            </a:extLst>
          </p:cNvPr>
          <p:cNvSpPr txBox="1"/>
          <p:nvPr/>
        </p:nvSpPr>
        <p:spPr>
          <a:xfrm>
            <a:off x="310538" y="513952"/>
            <a:ext cx="112718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Distribution of Water Services Authorities in 2025 Water and Sanitation Indaba</a:t>
            </a:r>
          </a:p>
        </p:txBody>
      </p:sp>
      <p:sp>
        <p:nvSpPr>
          <p:cNvPr id="6" name="TextBox 5">
            <a:extLst>
              <a:ext uri="{FF2B5EF4-FFF2-40B4-BE49-F238E27FC236}">
                <a16:creationId xmlns:a16="http://schemas.microsoft.com/office/drawing/2014/main" id="{11647A4F-4C96-2E00-362B-4394D32047E7}"/>
              </a:ext>
            </a:extLst>
          </p:cNvPr>
          <p:cNvSpPr txBox="1"/>
          <p:nvPr/>
        </p:nvSpPr>
        <p:spPr>
          <a:xfrm>
            <a:off x="196362" y="1566952"/>
            <a:ext cx="11660358" cy="4001095"/>
          </a:xfrm>
          <a:prstGeom prst="rect">
            <a:avLst/>
          </a:prstGeom>
          <a:noFill/>
        </p:spPr>
        <p:txBody>
          <a:bodyPr wrap="square">
            <a:spAutoFit/>
          </a:bodyPr>
          <a:lstStyle/>
          <a:p>
            <a:pPr marL="457200" marR="0" lvl="0"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Water Service Authorities were grouped based on performance measured in the 2023 Full Blue Drop and 2022 Full Green Drop (2024)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1 (2a): This group consists of 67 municipalities that scored critical on average across their water supply systems and/or wastewater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2 (2b): This group consist of thirty-eight municipalities that scored poor on average across their water  supply systems and/or wastewater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3 (2c in 2025): This group consists of 27 municipalities that scored average across their water supply systems in the above mentioned assessments</a:t>
            </a:r>
          </a:p>
          <a:p>
            <a:pPr marL="917575" marR="0" lvl="1" indent="-285750" algn="just" defTabSz="914400" rtl="0" eaLnBrk="1" fontAlgn="auto" latinLnBrk="0" hangingPunct="1">
              <a:lnSpc>
                <a:spcPct val="100000"/>
              </a:lnSpc>
              <a:spcBef>
                <a:spcPts val="400"/>
              </a:spcBef>
              <a:spcAft>
                <a:spcPts val="0"/>
              </a:spcAft>
              <a:buClrTx/>
              <a:buSzTx/>
              <a:buFont typeface="Courier New" panose="02070309020205020404" pitchFamily="49" charset="0"/>
              <a:buChar char="o"/>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 4 (2d in 2025): This group consist of twelve municipalities which either scored good or excellent on average across their water supply systems and wastewater systems in the above mentioned assessments</a:t>
            </a:r>
          </a:p>
          <a:p>
            <a:pPr marL="914400" marR="0" lvl="1" indent="-282575"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60375" marR="0" lvl="0" indent="-285750" algn="just"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provincial reports provided today reflects all four groups within the relevant provincial boundary</a:t>
            </a:r>
          </a:p>
        </p:txBody>
      </p:sp>
    </p:spTree>
    <p:extLst>
      <p:ext uri="{BB962C8B-B14F-4D97-AF65-F5344CB8AC3E}">
        <p14:creationId xmlns:p14="http://schemas.microsoft.com/office/powerpoint/2010/main" val="158292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FB9C7A-5267-7324-B313-AB0EA2B7F643}"/>
              </a:ext>
            </a:extLst>
          </p:cNvPr>
          <p:cNvSpPr>
            <a:spLocks noGrp="1"/>
          </p:cNvSpPr>
          <p:nvPr>
            <p:ph type="sldNum" sz="quarter" idx="12"/>
          </p:nvPr>
        </p:nvSpPr>
        <p:spPr>
          <a:xfrm>
            <a:off x="11389360" y="6579870"/>
            <a:ext cx="284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schemeClr val="bg1"/>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350" b="0" i="0" u="none" strike="noStrike" kern="1200" cap="none" spc="0" normalizeH="0" baseline="0" noProof="0" dirty="0">
              <a:ln>
                <a:noFill/>
              </a:ln>
              <a:solidFill>
                <a:schemeClr val="bg1"/>
              </a:solidFill>
              <a:effectLst/>
              <a:uLnTx/>
              <a:uFillTx/>
              <a:latin typeface="Calibri" pitchFamily="34" charset="0"/>
              <a:ea typeface="+mn-ea"/>
              <a:cs typeface="+mn-cs"/>
            </a:endParaRPr>
          </a:p>
        </p:txBody>
      </p:sp>
      <p:sp>
        <p:nvSpPr>
          <p:cNvPr id="3" name="TextBox 2">
            <a:extLst>
              <a:ext uri="{FF2B5EF4-FFF2-40B4-BE49-F238E27FC236}">
                <a16:creationId xmlns:a16="http://schemas.microsoft.com/office/drawing/2014/main" id="{2991C77F-48E8-B214-02CE-2428EF8A9677}"/>
              </a:ext>
            </a:extLst>
          </p:cNvPr>
          <p:cNvSpPr txBox="1"/>
          <p:nvPr/>
        </p:nvSpPr>
        <p:spPr>
          <a:xfrm>
            <a:off x="180575" y="188910"/>
            <a:ext cx="85159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Distribution of Western Cape Province WSAs in Group 2 of the Water Indaba</a:t>
            </a:r>
          </a:p>
        </p:txBody>
      </p:sp>
      <p:graphicFrame>
        <p:nvGraphicFramePr>
          <p:cNvPr id="6" name="Chart 5">
            <a:extLst>
              <a:ext uri="{FF2B5EF4-FFF2-40B4-BE49-F238E27FC236}">
                <a16:creationId xmlns:a16="http://schemas.microsoft.com/office/drawing/2014/main" id="{E3131D6C-8EF4-4EBB-AAFD-584529581044}"/>
              </a:ext>
            </a:extLst>
          </p:cNvPr>
          <p:cNvGraphicFramePr/>
          <p:nvPr>
            <p:extLst>
              <p:ext uri="{D42A27DB-BD31-4B8C-83A1-F6EECF244321}">
                <p14:modId xmlns:p14="http://schemas.microsoft.com/office/powerpoint/2010/main" val="3934896318"/>
              </p:ext>
            </p:extLst>
          </p:nvPr>
        </p:nvGraphicFramePr>
        <p:xfrm>
          <a:off x="2314173" y="851170"/>
          <a:ext cx="6994698" cy="49790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80C70CC-543F-0396-4CF2-97EB96C2E60B}"/>
              </a:ext>
            </a:extLst>
          </p:cNvPr>
          <p:cNvSpPr txBox="1"/>
          <p:nvPr/>
        </p:nvSpPr>
        <p:spPr>
          <a:xfrm>
            <a:off x="8963898" y="712781"/>
            <a:ext cx="3036912" cy="1631216"/>
          </a:xfrm>
          <a:prstGeom prst="rect">
            <a:avLst/>
          </a:prstGeom>
          <a:solidFill>
            <a:schemeClr val="accent2">
              <a:lumMod val="20000"/>
              <a:lumOff val="80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Critical:  Group 2a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Kannaland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Langeberg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Prince Albert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Swellendam LM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637D17C3-769F-C5E4-0A7F-326EBC8787AE}"/>
              </a:ext>
            </a:extLst>
          </p:cNvPr>
          <p:cNvSpPr txBox="1"/>
          <p:nvPr/>
        </p:nvSpPr>
        <p:spPr>
          <a:xfrm>
            <a:off x="200893" y="589020"/>
            <a:ext cx="3323244" cy="3170099"/>
          </a:xfrm>
          <a:prstGeom prst="rect">
            <a:avLst/>
          </a:prstGeom>
          <a:solidFill>
            <a:srgbClr val="92D05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Good &amp; Excellent:  Group 2d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Bitou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City </a:t>
            </a:r>
            <a:r>
              <a:rPr lang="en-ZA" sz="2000" dirty="0">
                <a:solidFill>
                  <a:prstClr val="black"/>
                </a:solidFill>
                <a:latin typeface="Calibri"/>
              </a:rPr>
              <a:t>of Cape Town MM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Drakenstein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err="1">
                <a:solidFill>
                  <a:prstClr val="black"/>
                </a:solidFill>
                <a:latin typeface="Calibri"/>
              </a:rPr>
              <a:t>Mosselbay</a:t>
            </a:r>
            <a:r>
              <a:rPr lang="en-ZA" sz="2000" dirty="0">
                <a:solidFill>
                  <a:prstClr val="black"/>
                </a:solidFill>
                <a:latin typeface="Calibri"/>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Overst</a:t>
            </a:r>
            <a:r>
              <a:rPr lang="en-ZA" sz="2000" dirty="0">
                <a:solidFill>
                  <a:prstClr val="black"/>
                </a:solidFill>
                <a:latin typeface="Calibri"/>
              </a:rPr>
              <a:t>rand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Saldanha Bay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Swartland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Theewaterskloof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Witzenberg LM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0DB9D090-450F-8694-D8FF-68E11962872D}"/>
              </a:ext>
            </a:extLst>
          </p:cNvPr>
          <p:cNvSpPr txBox="1"/>
          <p:nvPr/>
        </p:nvSpPr>
        <p:spPr>
          <a:xfrm>
            <a:off x="200893" y="3759119"/>
            <a:ext cx="3323244" cy="2554545"/>
          </a:xfrm>
          <a:prstGeom prst="rect">
            <a:avLst/>
          </a:prstGeom>
          <a:solidFill>
            <a:schemeClr val="bg1">
              <a:lumMod val="95000"/>
              <a:alpha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Average: Group 2c </a:t>
            </a:r>
          </a:p>
          <a:p>
            <a:pPr marL="263525" marR="0" lvl="0" indent="-2635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 </a:t>
            </a:r>
            <a:r>
              <a:rPr kumimoji="0" lang="en-ZA" sz="2000" b="0" i="0" u="none" strike="noStrike" kern="1200" cap="none" spc="0" normalizeH="0" baseline="0" noProof="0" dirty="0">
                <a:ln>
                  <a:noFill/>
                </a:ln>
                <a:solidFill>
                  <a:prstClr val="black"/>
                </a:solidFill>
                <a:effectLst/>
                <a:uLnTx/>
                <a:uFillTx/>
                <a:latin typeface="Calibri"/>
                <a:ea typeface="+mn-ea"/>
                <a:cs typeface="+mn-cs"/>
              </a:rPr>
              <a:t>Beaufort West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Bergrivier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Breede Valley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Cape </a:t>
            </a:r>
            <a:r>
              <a:rPr lang="en-ZA" sz="2000" dirty="0" err="1">
                <a:solidFill>
                  <a:prstClr val="black"/>
                </a:solidFill>
                <a:latin typeface="Calibri"/>
              </a:rPr>
              <a:t>Agulhus</a:t>
            </a:r>
            <a:r>
              <a:rPr lang="en-ZA" sz="2000" dirty="0">
                <a:solidFill>
                  <a:prstClr val="black"/>
                </a:solidFill>
                <a:latin typeface="Calibri"/>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George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Knysna LM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err="1">
                <a:ln>
                  <a:noFill/>
                </a:ln>
                <a:solidFill>
                  <a:prstClr val="black"/>
                </a:solidFill>
                <a:effectLst/>
                <a:uLnTx/>
                <a:uFillTx/>
                <a:latin typeface="Calibri"/>
                <a:ea typeface="+mn-ea"/>
                <a:cs typeface="+mn-cs"/>
              </a:rPr>
              <a:t>Stellenbos</a:t>
            </a:r>
            <a:r>
              <a:rPr lang="en-ZA" sz="2000" dirty="0" err="1">
                <a:solidFill>
                  <a:prstClr val="black"/>
                </a:solidFill>
                <a:latin typeface="Calibri"/>
              </a:rPr>
              <a:t>ch</a:t>
            </a:r>
            <a:r>
              <a:rPr lang="en-ZA" sz="2000" dirty="0">
                <a:solidFill>
                  <a:prstClr val="black"/>
                </a:solidFill>
                <a:latin typeface="Calibri"/>
              </a:rPr>
              <a:t> LM</a:t>
            </a:r>
            <a:endParaRPr kumimoji="0" lang="en-ZA"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512397D8-5F91-BCAE-815A-A42E22391CC1}"/>
              </a:ext>
            </a:extLst>
          </p:cNvPr>
          <p:cNvSpPr txBox="1"/>
          <p:nvPr/>
        </p:nvSpPr>
        <p:spPr>
          <a:xfrm>
            <a:off x="8963898" y="3059886"/>
            <a:ext cx="3036912" cy="2246769"/>
          </a:xfrm>
          <a:prstGeom prst="rect">
            <a:avLst/>
          </a:prstGeom>
          <a:solidFill>
            <a:srgbClr val="FFC100">
              <a:alpha val="5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2000" b="1" i="0" u="none" strike="noStrike" kern="1200" cap="none" spc="0" normalizeH="0" baseline="0" noProof="0" dirty="0">
                <a:ln>
                  <a:noFill/>
                </a:ln>
                <a:solidFill>
                  <a:prstClr val="black"/>
                </a:solidFill>
                <a:effectLst/>
                <a:uLnTx/>
                <a:uFillTx/>
                <a:latin typeface="Calibri"/>
                <a:ea typeface="+mn-ea"/>
                <a:cs typeface="+mn-cs"/>
              </a:rPr>
              <a:t>Poor:  Group 2b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2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Cederberg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Hessequa </a:t>
            </a:r>
            <a:r>
              <a:rPr kumimoji="0" lang="en-ZA" sz="2000" b="0" i="0" u="none" strike="noStrike" kern="1200" cap="none" spc="0" normalizeH="0" baseline="0" noProof="0" dirty="0">
                <a:ln>
                  <a:noFill/>
                </a:ln>
                <a:solidFill>
                  <a:prstClr val="black"/>
                </a:solidFill>
                <a:effectLst/>
                <a:uLnTx/>
                <a:uFillTx/>
                <a:latin typeface="Calibri"/>
                <a:ea typeface="+mn-ea"/>
                <a:cs typeface="+mn-cs"/>
              </a:rPr>
              <a:t> LM</a:t>
            </a:r>
          </a:p>
          <a:p>
            <a:pPr marL="342900" lvl="0" indent="-342900">
              <a:buFont typeface="Arial" panose="020B0604020202020204" pitchFamily="34" charset="0"/>
              <a:buChar char="•"/>
              <a:defRPr/>
            </a:pPr>
            <a:r>
              <a:rPr lang="en-ZA" sz="2000" dirty="0"/>
              <a:t>Laingsburg</a:t>
            </a:r>
            <a:r>
              <a:rPr lang="en-ZA" sz="2000" dirty="0">
                <a:solidFill>
                  <a:prstClr val="black"/>
                </a:solidFill>
                <a:latin typeface="Calibri"/>
              </a:rPr>
              <a:t> LM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dirty="0">
                <a:solidFill>
                  <a:prstClr val="black"/>
                </a:solidFill>
                <a:latin typeface="Calibri"/>
              </a:rPr>
              <a:t>Matzikama LM</a:t>
            </a:r>
          </a:p>
          <a:p>
            <a:pPr marL="342900" lvl="0" indent="-342900">
              <a:buFont typeface="Arial" panose="020B0604020202020204" pitchFamily="34" charset="0"/>
              <a:buChar char="•"/>
              <a:defRPr/>
            </a:pPr>
            <a:r>
              <a:rPr lang="en-ZA" sz="2000" dirty="0"/>
              <a:t>Oudtshoorn </a:t>
            </a:r>
            <a:r>
              <a:rPr kumimoji="0" lang="en-ZA" sz="2000" b="0" i="0" u="none" strike="noStrike" kern="1200" cap="none" spc="0" normalizeH="0" baseline="0" noProof="0" dirty="0">
                <a:ln>
                  <a:noFill/>
                </a:ln>
                <a:solidFill>
                  <a:prstClr val="black"/>
                </a:solidFill>
                <a:effectLst/>
                <a:uLnTx/>
                <a:uFillTx/>
                <a:latin typeface="Calibri"/>
                <a:ea typeface="+mn-ea"/>
                <a:cs typeface="+mn-cs"/>
              </a:rPr>
              <a:t>LM</a:t>
            </a:r>
          </a:p>
        </p:txBody>
      </p:sp>
    </p:spTree>
    <p:extLst>
      <p:ext uri="{BB962C8B-B14F-4D97-AF65-F5344CB8AC3E}">
        <p14:creationId xmlns:p14="http://schemas.microsoft.com/office/powerpoint/2010/main" val="819287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29165E-A3D0-FD2D-2A34-B6C6F819C21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3" name="Content Placeholder 2">
            <a:extLst>
              <a:ext uri="{FF2B5EF4-FFF2-40B4-BE49-F238E27FC236}">
                <a16:creationId xmlns:a16="http://schemas.microsoft.com/office/drawing/2014/main" id="{B77A197C-C9F5-C7AD-F554-962A264145F7}"/>
              </a:ext>
            </a:extLst>
          </p:cNvPr>
          <p:cNvSpPr txBox="1">
            <a:spLocks/>
          </p:cNvSpPr>
          <p:nvPr/>
        </p:nvSpPr>
        <p:spPr bwMode="auto">
          <a:xfrm>
            <a:off x="167779" y="504901"/>
            <a:ext cx="10881360" cy="44958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2300"/>
              </a:lnSpc>
              <a:spcBef>
                <a:spcPct val="20000"/>
              </a:spcBef>
              <a:spcAft>
                <a:spcPts val="0"/>
              </a:spcAft>
              <a:buClrTx/>
              <a:buSzTx/>
              <a:buFont typeface="Arial" charset="0"/>
              <a:buNone/>
              <a:tabLst/>
              <a:defRPr/>
            </a:pPr>
            <a:r>
              <a:rPr kumimoji="0" lang="en-US" sz="2800" b="1" i="0" u="none" strike="noStrike" kern="1200" cap="none" spc="0" normalizeH="0" baseline="0" noProof="0" dirty="0">
                <a:ln>
                  <a:noFill/>
                </a:ln>
                <a:solidFill>
                  <a:prstClr val="black"/>
                </a:solidFill>
                <a:effectLst/>
                <a:uLnTx/>
                <a:uFillTx/>
                <a:latin typeface="Arial" charset="0"/>
                <a:ea typeface="+mn-ea"/>
                <a:cs typeface="Arial" charset="0"/>
              </a:rPr>
              <a:t>Tracking progress</a:t>
            </a:r>
          </a:p>
        </p:txBody>
      </p:sp>
      <p:sp>
        <p:nvSpPr>
          <p:cNvPr id="4" name="TextBox 6">
            <a:extLst>
              <a:ext uri="{FF2B5EF4-FFF2-40B4-BE49-F238E27FC236}">
                <a16:creationId xmlns:a16="http://schemas.microsoft.com/office/drawing/2014/main" id="{3AFE3DDB-14E1-9372-3EF6-6166AC2FCF2B}"/>
              </a:ext>
            </a:extLst>
          </p:cNvPr>
          <p:cNvSpPr txBox="1">
            <a:spLocks noChangeArrowheads="1"/>
          </p:cNvSpPr>
          <p:nvPr/>
        </p:nvSpPr>
        <p:spPr bwMode="auto">
          <a:xfrm>
            <a:off x="167779" y="952617"/>
            <a:ext cx="11719421" cy="53841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Each DWS regional office was tasked to follow up with relevant WSAs for each resolution within the short, medium and long term of the 5 themes</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In reporting the department summarized progress as follows:</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Not yet started</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Started but less than 50% complete</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Started and more than 50% complete</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Achieved </a:t>
            </a:r>
          </a:p>
          <a:p>
            <a:pPr marL="1028700" marR="0" lvl="1"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cs typeface="+mn-cs"/>
              </a:rPr>
              <a:t>No response received</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Where resolutions were not applicable e.g. where a Water Services Authority is not served by a Water Board ‘Not applicable’ was recorded</a:t>
            </a: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rial" charset="0"/>
                <a:ea typeface="ＭＳ Ｐゴシック" charset="0"/>
              </a:rPr>
              <a:t>This progress report is based on information collected from water services authorities. The data provided by the WSAs has not been independently verified, and some of the WSAs may have overstated their progress. </a:t>
            </a:r>
          </a:p>
          <a:p>
            <a:pPr marL="285750" marR="0" lvl="0" indent="-285750" algn="just"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Arial" charset="0"/>
              <a:ea typeface="ＭＳ Ｐゴシック" charset="0"/>
            </a:endParaRPr>
          </a:p>
          <a:p>
            <a:pPr marL="285750" marR="0" lvl="0" indent="-285750" algn="just" defTabSz="914400" rtl="0" eaLnBrk="1" fontAlgn="auto" latinLnBrk="0" hangingPunct="1">
              <a:lnSpc>
                <a:spcPts val="2475"/>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ＭＳ Ｐゴシック" charset="0"/>
              </a:rPr>
              <a:t>Progress for each province will be provided separately in more detail on each resolution</a:t>
            </a:r>
          </a:p>
        </p:txBody>
      </p:sp>
    </p:spTree>
    <p:extLst>
      <p:ext uri="{BB962C8B-B14F-4D97-AF65-F5344CB8AC3E}">
        <p14:creationId xmlns:p14="http://schemas.microsoft.com/office/powerpoint/2010/main" val="2960075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A36B11-6E5B-10FE-77D8-879CBB662966}"/>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CBFBBD0-5567-1980-EFB4-C98B8BE43A7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5</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94D4C778-8AD9-59A4-71AD-85D3EFBC2E47}"/>
              </a:ext>
            </a:extLst>
          </p:cNvPr>
          <p:cNvSpPr txBox="1">
            <a:spLocks/>
          </p:cNvSpPr>
          <p:nvPr/>
        </p:nvSpPr>
        <p:spPr bwMode="auto">
          <a:xfrm>
            <a:off x="172720" y="252846"/>
            <a:ext cx="11724935" cy="39852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cs typeface="Arial" charset="0"/>
              </a:rPr>
              <a:t>Theme 1  Delivery implementation models</a:t>
            </a:r>
          </a:p>
        </p:txBody>
      </p:sp>
      <p:sp>
        <p:nvSpPr>
          <p:cNvPr id="3" name="TextBox 2">
            <a:extLst>
              <a:ext uri="{FF2B5EF4-FFF2-40B4-BE49-F238E27FC236}">
                <a16:creationId xmlns:a16="http://schemas.microsoft.com/office/drawing/2014/main" id="{5E323F8E-C260-03E8-DCC7-8BE0A4464D61}"/>
              </a:ext>
            </a:extLst>
          </p:cNvPr>
          <p:cNvSpPr txBox="1"/>
          <p:nvPr/>
        </p:nvSpPr>
        <p:spPr>
          <a:xfrm>
            <a:off x="5943600" y="809977"/>
            <a:ext cx="5943600" cy="3597203"/>
          </a:xfrm>
          <a:prstGeom prst="rect">
            <a:avLst/>
          </a:prstGeom>
          <a:solidFill>
            <a:schemeClr val="bg1"/>
          </a:solidFill>
        </p:spPr>
        <p:txBody>
          <a:bodyPr wrap="square">
            <a:spAutoFit/>
          </a:bodyPr>
          <a:lstStyle/>
          <a:p>
            <a:pPr algn="just">
              <a:lnSpc>
                <a:spcPts val="2475"/>
              </a:lnSpc>
            </a:pPr>
            <a:r>
              <a:rPr lang="en-US" sz="2000" dirty="0">
                <a:latin typeface="Arial" panose="020B0604020202020204" pitchFamily="34" charset="0"/>
                <a:cs typeface="Arial" panose="020B0604020202020204" pitchFamily="34" charset="0"/>
              </a:rPr>
              <a:t>(1.5) In WC 4% have commenced (&lt;50%), 4% of WSAs have started and is (&gt;50%). 4% of WSAs (1) did not provide a response on this resolution. 84% of WSAs reported not having started with the separation of WSA and WSP functions</a:t>
            </a:r>
          </a:p>
          <a:p>
            <a:pPr algn="just" eaLnBrk="1" hangingPunct="1">
              <a:lnSpc>
                <a:spcPts val="2475"/>
              </a:lnSpc>
            </a:pPr>
            <a:endParaRPr lang="en-US" sz="2000" dirty="0">
              <a:latin typeface="Arial" panose="020B0604020202020204" pitchFamily="34" charset="0"/>
              <a:cs typeface="Arial" panose="020B0604020202020204" pitchFamily="34" charset="0"/>
            </a:endParaRPr>
          </a:p>
          <a:p>
            <a:pPr algn="just">
              <a:lnSpc>
                <a:spcPts val="2475"/>
              </a:lnSpc>
            </a:pPr>
            <a:r>
              <a:rPr lang="en-US" sz="2000" dirty="0">
                <a:latin typeface="Arial" panose="020B0604020202020204" pitchFamily="34" charset="0"/>
                <a:cs typeface="Arial" panose="020B0604020202020204" pitchFamily="34" charset="0"/>
              </a:rPr>
              <a:t>(1.3) 4%  indicated the successful implementation of the Utility Model. 4% of WSAs have not provided a response on this resolution. 92% of WSAs reported not having started yet with the implementation of a utility model</a:t>
            </a:r>
          </a:p>
        </p:txBody>
      </p:sp>
      <p:graphicFrame>
        <p:nvGraphicFramePr>
          <p:cNvPr id="6" name="Chart 5">
            <a:extLst>
              <a:ext uri="{FF2B5EF4-FFF2-40B4-BE49-F238E27FC236}">
                <a16:creationId xmlns:a16="http://schemas.microsoft.com/office/drawing/2014/main" id="{D2B1C35B-BDBD-A64F-7CE2-DA68186105DE}"/>
              </a:ext>
            </a:extLst>
          </p:cNvPr>
          <p:cNvGraphicFramePr/>
          <p:nvPr>
            <p:extLst>
              <p:ext uri="{D42A27DB-BD31-4B8C-83A1-F6EECF244321}">
                <p14:modId xmlns:p14="http://schemas.microsoft.com/office/powerpoint/2010/main" val="71329551"/>
              </p:ext>
            </p:extLst>
          </p:nvPr>
        </p:nvGraphicFramePr>
        <p:xfrm>
          <a:off x="304799" y="809977"/>
          <a:ext cx="6333067"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D91D267-92BE-9808-4A1F-22553E1B309C}"/>
              </a:ext>
            </a:extLst>
          </p:cNvPr>
          <p:cNvSpPr txBox="1"/>
          <p:nvPr/>
        </p:nvSpPr>
        <p:spPr>
          <a:xfrm>
            <a:off x="7362824" y="5837543"/>
            <a:ext cx="4524376" cy="646331"/>
          </a:xfrm>
          <a:prstGeom prst="rect">
            <a:avLst/>
          </a:prstGeom>
          <a:noFill/>
        </p:spPr>
        <p:txBody>
          <a:bodyPr wrap="square" rtlCol="0">
            <a:spAutoFit/>
          </a:bodyPr>
          <a:lstStyle/>
          <a:p>
            <a:r>
              <a:rPr lang="en-ZA" dirty="0"/>
              <a:t>* Merafong LM throughout (for purposes of calculation 11% of WSAs in the province)</a:t>
            </a:r>
          </a:p>
        </p:txBody>
      </p:sp>
    </p:spTree>
    <p:extLst>
      <p:ext uri="{BB962C8B-B14F-4D97-AF65-F5344CB8AC3E}">
        <p14:creationId xmlns:p14="http://schemas.microsoft.com/office/powerpoint/2010/main" val="421825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090B-971A-626D-F415-F318DB358CD9}"/>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84AE2C69-5D79-2D99-3323-A0D8FD458D12}"/>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6</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EAEF6DA5-548A-EC28-4F49-D572F473C1C6}"/>
              </a:ext>
            </a:extLst>
          </p:cNvPr>
          <p:cNvSpPr txBox="1">
            <a:spLocks/>
          </p:cNvSpPr>
          <p:nvPr/>
        </p:nvSpPr>
        <p:spPr bwMode="auto">
          <a:xfrm>
            <a:off x="172720" y="252846"/>
            <a:ext cx="11724935" cy="39852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400" b="1" dirty="0">
                <a:solidFill>
                  <a:schemeClr val="tx2"/>
                </a:solidFill>
                <a:cs typeface="Arial" charset="0"/>
              </a:rPr>
              <a:t>Theme 2: Increasing investment through financing options and ensuring financial viability</a:t>
            </a:r>
          </a:p>
        </p:txBody>
      </p:sp>
      <p:sp>
        <p:nvSpPr>
          <p:cNvPr id="2" name="TextBox 1">
            <a:extLst>
              <a:ext uri="{FF2B5EF4-FFF2-40B4-BE49-F238E27FC236}">
                <a16:creationId xmlns:a16="http://schemas.microsoft.com/office/drawing/2014/main" id="{8BBB4621-963A-D9F1-7686-ADF434B721D0}"/>
              </a:ext>
            </a:extLst>
          </p:cNvPr>
          <p:cNvSpPr txBox="1"/>
          <p:nvPr/>
        </p:nvSpPr>
        <p:spPr>
          <a:xfrm>
            <a:off x="5953125" y="959762"/>
            <a:ext cx="6066155" cy="5355312"/>
          </a:xfrm>
          <a:prstGeom prst="rect">
            <a:avLst/>
          </a:prstGeom>
          <a:noFill/>
        </p:spPr>
        <p:txBody>
          <a:bodyPr wrap="square" rtlCol="0">
            <a:spAutoFit/>
          </a:bodyPr>
          <a:lstStyle/>
          <a:p>
            <a:pPr algn="just"/>
            <a:r>
              <a:rPr lang="en-US" sz="1900" dirty="0"/>
              <a:t>(2.2) Only 20 % of all WSAs are served by Water Boards and are reportedly paying current invoices in full to the Water Board</a:t>
            </a:r>
          </a:p>
          <a:p>
            <a:pPr algn="just"/>
            <a:r>
              <a:rPr lang="en-US" sz="1900" dirty="0"/>
              <a:t>(2.8) 40% of WSAs have commenced with development of NRW </a:t>
            </a:r>
            <a:r>
              <a:rPr lang="en-US" sz="1900" dirty="0" err="1"/>
              <a:t>programmes</a:t>
            </a:r>
            <a:r>
              <a:rPr lang="en-US" sz="1900" dirty="0"/>
              <a:t>, 36% have made good progress (&gt;50%) with 24% of WSAs having NRW </a:t>
            </a:r>
            <a:r>
              <a:rPr lang="en-US" sz="1900" dirty="0" err="1"/>
              <a:t>programmes</a:t>
            </a:r>
            <a:r>
              <a:rPr lang="en-US" sz="1900" dirty="0"/>
              <a:t> in place</a:t>
            </a:r>
          </a:p>
          <a:p>
            <a:pPr algn="just"/>
            <a:r>
              <a:rPr lang="en-US" sz="1900" dirty="0"/>
              <a:t>(2.9) 4% of WSAs have made good progress with 12% have reportedly ringfenced and 84% of WSAs have not commenced  with ringfencing of revenue from sale of water</a:t>
            </a:r>
          </a:p>
          <a:p>
            <a:pPr algn="just"/>
            <a:r>
              <a:rPr lang="en-US" sz="1900" dirty="0"/>
              <a:t>(2.12) Partnerships with the private sector has been concluded with 32% of WSAs, 68% of WSAs have started such engagements</a:t>
            </a:r>
          </a:p>
          <a:p>
            <a:pPr algn="just"/>
            <a:r>
              <a:rPr lang="en-US" sz="1900" dirty="0"/>
              <a:t>(2.11) 92% of WSAs have reviewed their indigent register, 4% have started (&lt;50%). 4% of WSAs have not yet started with the review</a:t>
            </a:r>
          </a:p>
          <a:p>
            <a:pPr algn="just"/>
            <a:r>
              <a:rPr lang="en-US" sz="1900" dirty="0"/>
              <a:t>(2.14) 8% have started and 40% of WSAs are collaborating with the IF. 88% of WSAs have not yet started to collaborate with the Infrastructure Fund</a:t>
            </a:r>
            <a:endParaRPr lang="en-ZA" sz="1900" dirty="0"/>
          </a:p>
        </p:txBody>
      </p:sp>
      <p:graphicFrame>
        <p:nvGraphicFramePr>
          <p:cNvPr id="6" name="Chart 5">
            <a:extLst>
              <a:ext uri="{FF2B5EF4-FFF2-40B4-BE49-F238E27FC236}">
                <a16:creationId xmlns:a16="http://schemas.microsoft.com/office/drawing/2014/main" id="{4168DE36-83A0-2BB5-8FED-4E7B36DCA2AB}"/>
              </a:ext>
            </a:extLst>
          </p:cNvPr>
          <p:cNvGraphicFramePr/>
          <p:nvPr>
            <p:extLst>
              <p:ext uri="{D42A27DB-BD31-4B8C-83A1-F6EECF244321}">
                <p14:modId xmlns:p14="http://schemas.microsoft.com/office/powerpoint/2010/main" val="3279347393"/>
              </p:ext>
            </p:extLst>
          </p:nvPr>
        </p:nvGraphicFramePr>
        <p:xfrm>
          <a:off x="1" y="771525"/>
          <a:ext cx="5953124"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862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027A3-EC1C-5C63-9C9C-CE5EA22CB0D3}"/>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37BDCE48-109B-9ED2-D8BC-9CCAAA37D553}"/>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7</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0E6805E-5AA7-474B-88A9-106D5F11A42C}"/>
              </a:ext>
            </a:extLst>
          </p:cNvPr>
          <p:cNvSpPr txBox="1">
            <a:spLocks/>
          </p:cNvSpPr>
          <p:nvPr/>
        </p:nvSpPr>
        <p:spPr bwMode="auto">
          <a:xfrm>
            <a:off x="172719" y="361556"/>
            <a:ext cx="11724935" cy="60043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a:t>
            </a:r>
          </a:p>
        </p:txBody>
      </p:sp>
      <p:sp>
        <p:nvSpPr>
          <p:cNvPr id="10" name="TextBox 6">
            <a:extLst>
              <a:ext uri="{FF2B5EF4-FFF2-40B4-BE49-F238E27FC236}">
                <a16:creationId xmlns:a16="http://schemas.microsoft.com/office/drawing/2014/main" id="{5DCBBF7C-9D75-A616-9EFE-9A37FA6FAEAF}"/>
              </a:ext>
            </a:extLst>
          </p:cNvPr>
          <p:cNvSpPr txBox="1">
            <a:spLocks noChangeArrowheads="1"/>
          </p:cNvSpPr>
          <p:nvPr/>
        </p:nvSpPr>
        <p:spPr bwMode="auto">
          <a:xfrm>
            <a:off x="5542282" y="814945"/>
            <a:ext cx="6454349" cy="5841407"/>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2000" dirty="0"/>
              <a:t>(3.1) 24% of WSAs has critical systems. These have all submitted Corrective Action Plans. 76% of WSAs did not have critical systems that would have needed CAPs</a:t>
            </a:r>
          </a:p>
          <a:p>
            <a:pPr algn="just" eaLnBrk="1" hangingPunct="1">
              <a:lnSpc>
                <a:spcPts val="2475"/>
              </a:lnSpc>
            </a:pPr>
            <a:endParaRPr lang="en-US" sz="2000" dirty="0"/>
          </a:p>
          <a:p>
            <a:pPr algn="just" eaLnBrk="1" hangingPunct="1">
              <a:lnSpc>
                <a:spcPts val="2475"/>
              </a:lnSpc>
            </a:pPr>
            <a:r>
              <a:rPr lang="en-US" sz="2000" dirty="0"/>
              <a:t>(3.3) Of the 24% above, 12% of WSAs have started implementing the Corrective Action Plans submitted.  8% have made good progress (&gt;50%) and 4% have completed implementation</a:t>
            </a:r>
          </a:p>
          <a:p>
            <a:pPr algn="just" eaLnBrk="1" hangingPunct="1">
              <a:lnSpc>
                <a:spcPts val="2475"/>
              </a:lnSpc>
            </a:pPr>
            <a:endParaRPr lang="en-US" sz="2000" dirty="0"/>
          </a:p>
          <a:p>
            <a:pPr algn="just" eaLnBrk="1" hangingPunct="1">
              <a:lnSpc>
                <a:spcPts val="2475"/>
              </a:lnSpc>
            </a:pPr>
            <a:r>
              <a:rPr lang="en-US" sz="2000" dirty="0"/>
              <a:t>(3.7) 60% of WSAs reported having stepped tariffs in place. 40% of WSAs do not have systems where demand exceeds supply</a:t>
            </a:r>
          </a:p>
          <a:p>
            <a:pPr algn="just" eaLnBrk="1" hangingPunct="1">
              <a:lnSpc>
                <a:spcPts val="2475"/>
              </a:lnSpc>
            </a:pPr>
            <a:endParaRPr lang="en-US" sz="2000" dirty="0"/>
          </a:p>
          <a:p>
            <a:pPr algn="just" eaLnBrk="1" hangingPunct="1">
              <a:lnSpc>
                <a:spcPts val="2475"/>
              </a:lnSpc>
            </a:pPr>
            <a:r>
              <a:rPr lang="en-US" sz="2000" dirty="0"/>
              <a:t>(3.8) 80% of all WSAs have WCDM </a:t>
            </a:r>
            <a:r>
              <a:rPr lang="en-US" sz="2000" dirty="0" err="1"/>
              <a:t>programmes</a:t>
            </a:r>
            <a:r>
              <a:rPr lang="en-US" sz="2000" dirty="0"/>
              <a:t> in place. 12% have commenced (&lt;50%) in establishing Water Conservation Demand Management </a:t>
            </a:r>
            <a:r>
              <a:rPr lang="en-US" sz="2000" dirty="0" err="1"/>
              <a:t>programmes</a:t>
            </a:r>
            <a:r>
              <a:rPr lang="en-US" sz="2000" dirty="0"/>
              <a:t> and the remaining 8% have made good progress (&gt;50%)</a:t>
            </a:r>
          </a:p>
        </p:txBody>
      </p:sp>
      <p:graphicFrame>
        <p:nvGraphicFramePr>
          <p:cNvPr id="8" name="Chart 7">
            <a:extLst>
              <a:ext uri="{FF2B5EF4-FFF2-40B4-BE49-F238E27FC236}">
                <a16:creationId xmlns:a16="http://schemas.microsoft.com/office/drawing/2014/main" id="{6B63CEEE-29BA-8450-D1E0-20B588854D13}"/>
              </a:ext>
            </a:extLst>
          </p:cNvPr>
          <p:cNvGraphicFramePr/>
          <p:nvPr>
            <p:extLst>
              <p:ext uri="{D42A27DB-BD31-4B8C-83A1-F6EECF244321}">
                <p14:modId xmlns:p14="http://schemas.microsoft.com/office/powerpoint/2010/main" val="1215077186"/>
              </p:ext>
            </p:extLst>
          </p:nvPr>
        </p:nvGraphicFramePr>
        <p:xfrm>
          <a:off x="1" y="771525"/>
          <a:ext cx="5641258" cy="5543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699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BB2DA-661F-C219-19FE-11725AB3D60A}"/>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E94FA19-DC97-FC15-8637-2FDFC052B461}"/>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8</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0C6CFBA8-4992-D7AA-8128-5A64D505139D}"/>
              </a:ext>
            </a:extLst>
          </p:cNvPr>
          <p:cNvSpPr txBox="1">
            <a:spLocks/>
          </p:cNvSpPr>
          <p:nvPr/>
        </p:nvSpPr>
        <p:spPr bwMode="auto">
          <a:xfrm>
            <a:off x="172720" y="330928"/>
            <a:ext cx="11724935" cy="60043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(2)</a:t>
            </a:r>
          </a:p>
        </p:txBody>
      </p:sp>
      <p:graphicFrame>
        <p:nvGraphicFramePr>
          <p:cNvPr id="3" name="Chart 2">
            <a:extLst>
              <a:ext uri="{FF2B5EF4-FFF2-40B4-BE49-F238E27FC236}">
                <a16:creationId xmlns:a16="http://schemas.microsoft.com/office/drawing/2014/main" id="{AE15DD77-8DAC-29AC-7CA2-2866026D9D54}"/>
              </a:ext>
            </a:extLst>
          </p:cNvPr>
          <p:cNvGraphicFramePr/>
          <p:nvPr>
            <p:extLst>
              <p:ext uri="{D42A27DB-BD31-4B8C-83A1-F6EECF244321}">
                <p14:modId xmlns:p14="http://schemas.microsoft.com/office/powerpoint/2010/main" val="4002544852"/>
              </p:ext>
            </p:extLst>
          </p:nvPr>
        </p:nvGraphicFramePr>
        <p:xfrm>
          <a:off x="172720" y="657225"/>
          <a:ext cx="5641258" cy="55435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E1671FD4-84DA-24C3-F79D-42B32D65FCB6}"/>
              </a:ext>
            </a:extLst>
          </p:cNvPr>
          <p:cNvSpPr txBox="1">
            <a:spLocks noChangeArrowheads="1"/>
          </p:cNvSpPr>
          <p:nvPr/>
        </p:nvSpPr>
        <p:spPr bwMode="auto">
          <a:xfrm>
            <a:off x="5922686" y="931362"/>
            <a:ext cx="6011205" cy="5841407"/>
          </a:xfrm>
          <a:prstGeom prst="rect">
            <a:avLst/>
          </a:prstGeom>
          <a:solidFill>
            <a:schemeClr val="bg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lnSpc>
                <a:spcPts val="2475"/>
              </a:lnSpc>
            </a:pPr>
            <a:r>
              <a:rPr lang="en-US" sz="2000" dirty="0"/>
              <a:t>(3.10) 88% of WSAs reported incident protocols with issuing advisory notes, when required, in place. Whilst 8% have commenced with implementation of such incident management protocols. 4% of the WSAs have made good progress (&lt;50%)</a:t>
            </a:r>
          </a:p>
          <a:p>
            <a:pPr algn="just" eaLnBrk="1" hangingPunct="1">
              <a:lnSpc>
                <a:spcPts val="2475"/>
              </a:lnSpc>
            </a:pPr>
            <a:endParaRPr lang="en-US" sz="2000" dirty="0"/>
          </a:p>
          <a:p>
            <a:pPr algn="just" eaLnBrk="1" hangingPunct="1">
              <a:lnSpc>
                <a:spcPts val="2475"/>
              </a:lnSpc>
            </a:pPr>
            <a:r>
              <a:rPr lang="en-US" sz="2000" dirty="0"/>
              <a:t>(3.11) 100% of WSAs reported achieving using grants to increase access to a basic level of service</a:t>
            </a:r>
          </a:p>
          <a:p>
            <a:pPr algn="just" eaLnBrk="1" hangingPunct="1">
              <a:lnSpc>
                <a:spcPts val="2475"/>
              </a:lnSpc>
            </a:pPr>
            <a:endParaRPr lang="en-US" sz="2000" dirty="0"/>
          </a:p>
          <a:p>
            <a:pPr algn="just" eaLnBrk="1" hangingPunct="1">
              <a:lnSpc>
                <a:spcPts val="2475"/>
              </a:lnSpc>
            </a:pPr>
            <a:r>
              <a:rPr lang="en-US" sz="2000" dirty="0"/>
              <a:t>(3.5) 12% of WSAs reported having started to put in place plans to reduce demand, through communication campaigns and stakeholder engagements, and 84% of WSAs in the province achieving the target of having plans to reduce demand through communication campaigns and stakeholder engagements in place. 4% of WSAs did not provide a response on this resolution</a:t>
            </a:r>
          </a:p>
        </p:txBody>
      </p:sp>
    </p:spTree>
    <p:extLst>
      <p:ext uri="{BB962C8B-B14F-4D97-AF65-F5344CB8AC3E}">
        <p14:creationId xmlns:p14="http://schemas.microsoft.com/office/powerpoint/2010/main" val="391514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660A-792A-109C-846F-F6B4DC5A6B7E}"/>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0C837B33-0CE4-F758-3F55-0E372CED8D74}"/>
              </a:ext>
            </a:extLst>
          </p:cNvPr>
          <p:cNvSpPr txBox="1">
            <a:spLocks/>
          </p:cNvSpPr>
          <p:nvPr/>
        </p:nvSpPr>
        <p:spPr>
          <a:xfrm>
            <a:off x="8773897" y="6675437"/>
            <a:ext cx="3123758" cy="365125"/>
          </a:xfrm>
          <a:prstGeom prst="rect">
            <a:avLst/>
          </a:prstGeom>
        </p:spPr>
        <p:txBody>
          <a:bodyPr vert="horz" wrap="square" lIns="91440" tIns="45720" rIns="91440" bIns="45720" numCol="1" anchor="t" anchorCtr="0" compatLnSpc="1">
            <a:prstTxWarp prst="textNoShape">
              <a:avLst/>
            </a:prstTxWarp>
          </a:bodyPr>
          <a:lstStyle>
            <a:defPPr>
              <a:defRPr lang="x-none"/>
            </a:defPPr>
            <a:lvl1pPr marL="0" algn="ctr" defTabSz="914400" rtl="0" eaLnBrk="1" latinLnBrk="0" hangingPunct="1">
              <a:defRPr sz="105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6E6B949B-FF25-4512-A6F3-1B8E765DDD27}" type="slidenum">
              <a:rPr lang="en-US" altLang="en-US" smtClean="0">
                <a:solidFill>
                  <a:schemeClr val="bg1"/>
                </a:solidFill>
              </a:rPr>
              <a:pPr algn="r">
                <a:defRPr/>
              </a:pPr>
              <a:t>9</a:t>
            </a:fld>
            <a:endParaRPr lang="en-US" altLang="en-US" dirty="0">
              <a:solidFill>
                <a:schemeClr val="bg1"/>
              </a:solidFill>
            </a:endParaRPr>
          </a:p>
        </p:txBody>
      </p:sp>
      <p:sp>
        <p:nvSpPr>
          <p:cNvPr id="5" name="Content Placeholder 2">
            <a:extLst>
              <a:ext uri="{FF2B5EF4-FFF2-40B4-BE49-F238E27FC236}">
                <a16:creationId xmlns:a16="http://schemas.microsoft.com/office/drawing/2014/main" id="{B5E38B1F-7482-AC1B-FEFB-98F5FB6C799B}"/>
              </a:ext>
            </a:extLst>
          </p:cNvPr>
          <p:cNvSpPr txBox="1">
            <a:spLocks/>
          </p:cNvSpPr>
          <p:nvPr/>
        </p:nvSpPr>
        <p:spPr bwMode="auto">
          <a:xfrm>
            <a:off x="0" y="294372"/>
            <a:ext cx="12066104" cy="4495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475"/>
              </a:lnSpc>
              <a:buNone/>
            </a:pPr>
            <a:r>
              <a:rPr lang="en-US" sz="2800" b="1" dirty="0">
                <a:solidFill>
                  <a:schemeClr val="tx2"/>
                </a:solidFill>
              </a:rPr>
              <a:t>Theme 3:Enhancing and Strengthening technical and operational capacity and efficiency (3)</a:t>
            </a:r>
          </a:p>
        </p:txBody>
      </p:sp>
      <p:graphicFrame>
        <p:nvGraphicFramePr>
          <p:cNvPr id="2" name="Chart 1">
            <a:extLst>
              <a:ext uri="{FF2B5EF4-FFF2-40B4-BE49-F238E27FC236}">
                <a16:creationId xmlns:a16="http://schemas.microsoft.com/office/drawing/2014/main" id="{361EC26F-62E8-DD29-20BF-61CF829302B2}"/>
              </a:ext>
            </a:extLst>
          </p:cNvPr>
          <p:cNvGraphicFramePr/>
          <p:nvPr>
            <p:extLst>
              <p:ext uri="{D42A27DB-BD31-4B8C-83A1-F6EECF244321}">
                <p14:modId xmlns:p14="http://schemas.microsoft.com/office/powerpoint/2010/main" val="3447702418"/>
              </p:ext>
            </p:extLst>
          </p:nvPr>
        </p:nvGraphicFramePr>
        <p:xfrm>
          <a:off x="203991" y="1030046"/>
          <a:ext cx="5682458" cy="5359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6">
            <a:extLst>
              <a:ext uri="{FF2B5EF4-FFF2-40B4-BE49-F238E27FC236}">
                <a16:creationId xmlns:a16="http://schemas.microsoft.com/office/drawing/2014/main" id="{CE0E376F-960E-7A1A-F947-667383CAF213}"/>
              </a:ext>
            </a:extLst>
          </p:cNvPr>
          <p:cNvSpPr txBox="1">
            <a:spLocks noChangeArrowheads="1"/>
          </p:cNvSpPr>
          <p:nvPr/>
        </p:nvSpPr>
        <p:spPr bwMode="auto">
          <a:xfrm>
            <a:off x="5815145" y="864964"/>
            <a:ext cx="6101559" cy="5632311"/>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US" sz="1800" dirty="0"/>
              <a:t>(3.6) 16% of WSAs have started (&lt;50%) with developing  leak detection and repair </a:t>
            </a:r>
            <a:r>
              <a:rPr lang="en-US" sz="1800" dirty="0" err="1"/>
              <a:t>programmes</a:t>
            </a:r>
            <a:r>
              <a:rPr lang="en-US" sz="1800" dirty="0"/>
              <a:t>, and 8% have made good progress (&gt;50%). 60% have leak detection and repair </a:t>
            </a:r>
            <a:r>
              <a:rPr lang="en-US" sz="1800" dirty="0" err="1"/>
              <a:t>programmes</a:t>
            </a:r>
            <a:r>
              <a:rPr lang="en-US" sz="1800" dirty="0"/>
              <a:t>.  12% of WSAs have not provided a response on this resolution</a:t>
            </a:r>
          </a:p>
          <a:p>
            <a:pPr algn="just"/>
            <a:r>
              <a:rPr lang="en-US" sz="1800" dirty="0"/>
              <a:t>(3.9) 28% of WSAs reported having climate change and disaster management plans in place, 4% of WSAs reported to be (&gt;50%) complete. 48% of WSAs reported not having started with the development of these plans. 20% of WSAs did not provide a response on this resolution</a:t>
            </a:r>
          </a:p>
          <a:p>
            <a:pPr algn="just"/>
            <a:r>
              <a:rPr lang="en-US" sz="1800" dirty="0"/>
              <a:t>(3.12) 36% of WSAs reported having asset management plans in place. 4% reporting working on such plans (&lt;50%) and 12% making good progress (&gt;50%), 40% WSA has not yet started</a:t>
            </a:r>
          </a:p>
          <a:p>
            <a:pPr algn="just"/>
            <a:r>
              <a:rPr lang="en-US" sz="1800" dirty="0"/>
              <a:t>(3.13) 12% of WSAs reported having started (&lt;50%) to equip their maintenance and repairs team with the necessary tools of trade. 4% have made good progress (&gt;50%), 68% have equipped their teams.  12% of WSAs have not yet started on this action</a:t>
            </a:r>
            <a:endParaRPr lang="en-ZA" sz="1800" dirty="0"/>
          </a:p>
        </p:txBody>
      </p:sp>
    </p:spTree>
    <p:extLst>
      <p:ext uri="{BB962C8B-B14F-4D97-AF65-F5344CB8AC3E}">
        <p14:creationId xmlns:p14="http://schemas.microsoft.com/office/powerpoint/2010/main" val="28097114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WS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WS PPT" id="{3C0E239C-0564-4A64-A339-CBCE9EF04996}" vid="{E3CB2D10-5D1E-4128-B18C-8D328114B9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93B6ED-B4D6-4899-8D3A-D1AB87FCCCA0}">
  <ds:schemaRefs>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1e092b79-e893-46dc-8557-688da0bbef03"/>
    <ds:schemaRef ds:uri="http://schemas.openxmlformats.org/package/2006/metadata/core-properties"/>
    <ds:schemaRef ds:uri="f1a79bbf-5b16-462e-ba17-9a94ca982df9"/>
    <ds:schemaRef ds:uri="http://purl.org/dc/elements/1.1/"/>
  </ds:schemaRefs>
</ds:datastoreItem>
</file>

<file path=customXml/itemProps2.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3.xml><?xml version="1.0" encoding="utf-8"?>
<ds:datastoreItem xmlns:ds="http://schemas.openxmlformats.org/officeDocument/2006/customXml" ds:itemID="{C2CBAB43-0FCB-4339-8572-ED7F1861B810}">
  <ds:schemaRefs>
    <ds:schemaRef ds:uri="1e092b79-e893-46dc-8557-688da0bbef03"/>
    <ds:schemaRef ds:uri="f1a79bbf-5b16-462e-ba17-9a94ca982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TotalTime>
  <Words>1816</Words>
  <Application>Microsoft Office PowerPoint</Application>
  <PresentationFormat>Widescreen</PresentationFormat>
  <Paragraphs>165</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Courier New</vt:lpstr>
      <vt:lpstr>Custom Design</vt:lpstr>
      <vt:lpstr>DWS 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 Service Authorities in Western Cape Province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19</cp:revision>
  <cp:lastPrinted>2023-11-08T08:35:10Z</cp:lastPrinted>
  <dcterms:created xsi:type="dcterms:W3CDTF">2023-09-10T15:28:51Z</dcterms:created>
  <dcterms:modified xsi:type="dcterms:W3CDTF">2026-04-09T19:23:21Z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2026-03-25T06:11:24Z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659ecf5e-897e-4d34-ae9b-856b6076ab71</vt:lpwstr>
  </property>
  <property fmtid="{D5CDD505-2E9C-101B-9397-08002B2CF9AE}" pid="9" name="MSIP_Label_382c5201-1ce7-41e2-bc35-8f8dc05aa09a_ContentBits">
    <vt:lpwstr>0</vt:lpwstr>
  </property>
  <property fmtid="{D5CDD505-2E9C-101B-9397-08002B2CF9AE}" pid="10" name="MSIP_Label_382c5201-1ce7-41e2-bc35-8f8dc05aa09a_Tag">
    <vt:lpwstr>10, 3, 0, 1</vt:lpwstr>
  </property>
</Properties>
</file>